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CFB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1097280" y="1371600"/>
            <a:ext cx="1371600" cy="54864"/>
          </a:xfrm>
          <a:prstGeom prst="rect">
            <a:avLst/>
          </a:prstGeom>
          <a:solidFill>
            <a:srgbClr val="D9770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97280" y="1737360"/>
            <a:ext cx="9966960" cy="3200400"/>
          </a:xfrm>
          <a:prstGeom prst="rect">
            <a:avLst/>
          </a:prstGeom>
          <a:noFill/>
        </p:spPr>
        <p:txBody>
          <a:bodyPr wrap="square" lIns="0" tIns="0">
            <a:spAutoFit/>
          </a:bodyPr>
          <a:lstStyle/>
          <a:p>
            <a:pPr>
              <a:spcAft>
                <a:spcPts val="1600"/>
              </a:spcAft>
              <a:defRPr sz="4000" b="1">
                <a:solidFill>
                  <a:srgbClr val="1E1B4B"/>
                </a:solidFill>
                <a:latin typeface="Segoe UI"/>
              </a:defRPr>
            </a:pPr>
            <a:r>
              <a:t>Large Language Models</a:t>
            </a:r>
            <a:br/>
            <a:r>
              <a:t>for Business and Finance</a:t>
            </a:r>
          </a:p>
          <a:p>
            <a:pPr>
              <a:spcAft>
                <a:spcPts val="2800"/>
              </a:spcAft>
              <a:defRPr sz="2200">
                <a:solidFill>
                  <a:srgbClr val="1F2937"/>
                </a:solidFill>
                <a:latin typeface="Segoe UI"/>
              </a:defRPr>
            </a:pPr>
            <a:r>
              <a:t>Architecture, Failure Modes, and Defensible Analysis</a:t>
            </a:r>
          </a:p>
          <a:p>
            <a:pPr>
              <a:defRPr sz="1400">
                <a:solidFill>
                  <a:srgbClr val="6B7280"/>
                </a:solidFill>
                <a:latin typeface="Segoe UI"/>
              </a:defRPr>
            </a:pPr>
            <a:r>
              <a:t>Monarch Wadia   ·   monarchwadia.com</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CFB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1097280" y="1828800"/>
            <a:ext cx="1371600" cy="54864"/>
          </a:xfrm>
          <a:prstGeom prst="rect">
            <a:avLst/>
          </a:prstGeom>
          <a:solidFill>
            <a:srgbClr val="D9770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97280" y="2103120"/>
            <a:ext cx="9966960" cy="3200400"/>
          </a:xfrm>
          <a:prstGeom prst="rect">
            <a:avLst/>
          </a:prstGeom>
          <a:noFill/>
        </p:spPr>
        <p:txBody>
          <a:bodyPr wrap="square" lIns="0" tIns="0">
            <a:spAutoFit/>
          </a:bodyPr>
          <a:lstStyle/>
          <a:p>
            <a:pPr>
              <a:spcAft>
                <a:spcPts val="1000"/>
              </a:spcAft>
              <a:defRPr sz="1400" b="1">
                <a:solidFill>
                  <a:srgbClr val="D97706"/>
                </a:solidFill>
                <a:latin typeface="Segoe UI"/>
              </a:defRPr>
            </a:pPr>
            <a:r>
              <a:t>SECTION 0: OVERVIEW</a:t>
            </a:r>
          </a:p>
          <a:p>
            <a:pPr>
              <a:spcAft>
                <a:spcPts val="1400"/>
              </a:spcAft>
              <a:defRPr sz="3600" b="1">
                <a:solidFill>
                  <a:srgbClr val="1E1B4B"/>
                </a:solidFill>
                <a:latin typeface="Segoe UI"/>
              </a:defRPr>
            </a:pPr>
            <a:r>
              <a:t>Architecture of Probabilistic Finance</a:t>
            </a:r>
          </a:p>
          <a:p>
            <a:pPr>
              <a:defRPr sz="2000">
                <a:solidFill>
                  <a:srgbClr val="1F2937"/>
                </a:solidFill>
                <a:latin typeface="Segoe UI"/>
              </a:defRPr>
            </a:pPr>
            <a:r>
              <a:t>Schedule: 10:00 to 10:15 | Foundations, Tools, and Auditable AI</a:t>
            </a:r>
          </a:p>
        </p:txBody>
      </p:sp>
      <p:sp>
        <p:nvSpPr>
          <p:cNvPr id="5" name="TextBox 4"/>
          <p:cNvSpPr txBox="1"/>
          <p:nvPr/>
        </p:nvSpPr>
        <p:spPr>
          <a:xfrm>
            <a:off x="9601200" y="6309360"/>
            <a:ext cx="1737360" cy="365760"/>
          </a:xfrm>
          <a:prstGeom prst="rect">
            <a:avLst/>
          </a:prstGeom>
          <a:noFill/>
        </p:spPr>
        <p:txBody>
          <a:bodyPr wrap="none" rIns="0" bIns="0">
            <a:spAutoFit/>
          </a:bodyPr>
          <a:lstStyle/>
          <a:p>
            <a:pPr algn="r">
              <a:defRPr sz="1100">
                <a:solidFill>
                  <a:srgbClr val="6B7280"/>
                </a:solidFill>
                <a:latin typeface="Segoe UI"/>
              </a:defRPr>
            </a:pPr>
            <a:r>
              <a:t>2 / 65</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CFB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548640"/>
            <a:ext cx="10515600" cy="731520"/>
          </a:xfrm>
          <a:prstGeom prst="rect">
            <a:avLst/>
          </a:prstGeom>
          <a:noFill/>
        </p:spPr>
        <p:txBody>
          <a:bodyPr wrap="square" lIns="0" tIns="0" rIns="0" bIns="0">
            <a:spAutoFit/>
          </a:bodyPr>
          <a:lstStyle/>
          <a:p>
            <a:pPr>
              <a:defRPr sz="2800" b="1">
                <a:solidFill>
                  <a:srgbClr val="1E1B4B"/>
                </a:solidFill>
                <a:latin typeface="Segoe UI"/>
              </a:defRPr>
            </a:pPr>
            <a:r>
              <a:t>Determinism Versus Probabilistic Fluency</a:t>
            </a:r>
          </a:p>
        </p:txBody>
      </p:sp>
      <p:sp>
        <p:nvSpPr>
          <p:cNvPr id="4" name="Rectangle 3"/>
          <p:cNvSpPr/>
          <p:nvPr/>
        </p:nvSpPr>
        <p:spPr>
          <a:xfrm>
            <a:off x="822960" y="1234440"/>
            <a:ext cx="10545775" cy="13716"/>
          </a:xfrm>
          <a:prstGeom prst="rect">
            <a:avLst/>
          </a:prstGeom>
          <a:solidFill>
            <a:srgbClr val="E5E7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601200" y="6309360"/>
            <a:ext cx="1737360" cy="365760"/>
          </a:xfrm>
          <a:prstGeom prst="rect">
            <a:avLst/>
          </a:prstGeom>
          <a:noFill/>
        </p:spPr>
        <p:txBody>
          <a:bodyPr wrap="none" rIns="0" bIns="0">
            <a:spAutoFit/>
          </a:bodyPr>
          <a:lstStyle/>
          <a:p>
            <a:pPr algn="r">
              <a:defRPr sz="1100">
                <a:solidFill>
                  <a:srgbClr val="6B7280"/>
                </a:solidFill>
                <a:latin typeface="Segoe UI"/>
              </a:defRPr>
            </a:pPr>
            <a:r>
              <a:t>3 / 65</a:t>
            </a:r>
          </a:p>
        </p:txBody>
      </p:sp>
      <p:sp>
        <p:nvSpPr>
          <p:cNvPr id="6" name="TextBox 5"/>
          <p:cNvSpPr txBox="1"/>
          <p:nvPr/>
        </p:nvSpPr>
        <p:spPr>
          <a:xfrm>
            <a:off x="822960" y="1508760"/>
            <a:ext cx="10515600" cy="4983480"/>
          </a:xfrm>
          <a:prstGeom prst="rect">
            <a:avLst/>
          </a:prstGeom>
          <a:noFill/>
        </p:spPr>
        <p:txBody>
          <a:bodyPr wrap="square" lIns="0" tIns="0">
            <a:spAutoFit/>
          </a:bodyPr>
          <a:lstStyle/>
          <a:p>
            <a:pPr>
              <a:lnSpc>
                <a:spcPct val="125000"/>
              </a:lnSpc>
              <a:spcAft>
                <a:spcPts val="1200"/>
              </a:spcAft>
            </a:pPr>
            <a:r>
              <a:rPr sz="1550">
                <a:solidFill>
                  <a:srgbClr val="1F2937"/>
                </a:solidFill>
                <a:latin typeface="Segoe UI"/>
              </a:rPr>
              <a:t>•  Finance runs on exact arithmetic and verifiable paper trails.</a:t>
            </a:r>
          </a:p>
          <a:p>
            <a:pPr>
              <a:lnSpc>
                <a:spcPct val="125000"/>
              </a:lnSpc>
              <a:spcAft>
                <a:spcPts val="1200"/>
              </a:spcAft>
            </a:pPr>
            <a:r>
              <a:rPr sz="1550">
                <a:solidFill>
                  <a:srgbClr val="1F2937"/>
                </a:solidFill>
                <a:latin typeface="Segoe UI"/>
              </a:rPr>
              <a:t>•  Spreadsheets recalculate the same total every time because formulas are mechanical.</a:t>
            </a:r>
          </a:p>
          <a:p>
            <a:pPr>
              <a:lnSpc>
                <a:spcPct val="125000"/>
              </a:lnSpc>
              <a:spcAft>
                <a:spcPts val="1200"/>
              </a:spcAft>
            </a:pPr>
            <a:r>
              <a:rPr sz="1550">
                <a:solidFill>
                  <a:srgbClr val="1F2937"/>
                </a:solidFill>
                <a:latin typeface="Segoe UI"/>
              </a:rPr>
              <a:t>•  Language models predict likely words, not audited facts.</a:t>
            </a:r>
          </a:p>
          <a:p>
            <a:pPr>
              <a:lnSpc>
                <a:spcPct val="125000"/>
              </a:lnSpc>
              <a:spcAft>
                <a:spcPts val="1200"/>
              </a:spcAft>
            </a:pPr>
            <a:r>
              <a:rPr sz="1550">
                <a:solidFill>
                  <a:srgbClr val="1F2937"/>
                </a:solidFill>
                <a:latin typeface="Segoe UI"/>
              </a:rPr>
              <a:t>•  A fluent sentence easily hides an invented number or a dropped footnote.</a:t>
            </a:r>
          </a:p>
          <a:p>
            <a:pPr>
              <a:lnSpc>
                <a:spcPct val="125000"/>
              </a:lnSpc>
              <a:spcAft>
                <a:spcPts val="1200"/>
              </a:spcAft>
            </a:pPr>
            <a:r>
              <a:rPr sz="1550">
                <a:solidFill>
                  <a:srgbClr val="1F2937"/>
                </a:solidFill>
                <a:latin typeface="Segoe UI"/>
              </a:rPr>
              <a:t>•  We pair word prediction with deterministic tools to survive audit.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CFB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548640"/>
            <a:ext cx="10515600" cy="731520"/>
          </a:xfrm>
          <a:prstGeom prst="rect">
            <a:avLst/>
          </a:prstGeom>
          <a:noFill/>
        </p:spPr>
        <p:txBody>
          <a:bodyPr wrap="square" lIns="0" tIns="0" rIns="0" bIns="0">
            <a:spAutoFit/>
          </a:bodyPr>
          <a:lstStyle/>
          <a:p>
            <a:pPr>
              <a:defRPr sz="2800" b="1">
                <a:solidFill>
                  <a:srgbClr val="1E1B4B"/>
                </a:solidFill>
                <a:latin typeface="Segoe UI"/>
              </a:defRPr>
            </a:pPr>
            <a:r>
              <a:t>Unbundling the Chat Interface</a:t>
            </a:r>
          </a:p>
        </p:txBody>
      </p:sp>
      <p:sp>
        <p:nvSpPr>
          <p:cNvPr id="4" name="Rectangle 3"/>
          <p:cNvSpPr/>
          <p:nvPr/>
        </p:nvSpPr>
        <p:spPr>
          <a:xfrm>
            <a:off x="822960" y="1234440"/>
            <a:ext cx="10545775" cy="13716"/>
          </a:xfrm>
          <a:prstGeom prst="rect">
            <a:avLst/>
          </a:prstGeom>
          <a:solidFill>
            <a:srgbClr val="E5E7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601200" y="6309360"/>
            <a:ext cx="1737360" cy="365760"/>
          </a:xfrm>
          <a:prstGeom prst="rect">
            <a:avLst/>
          </a:prstGeom>
          <a:noFill/>
        </p:spPr>
        <p:txBody>
          <a:bodyPr wrap="none" rIns="0" bIns="0">
            <a:spAutoFit/>
          </a:bodyPr>
          <a:lstStyle/>
          <a:p>
            <a:pPr algn="r">
              <a:defRPr sz="1100">
                <a:solidFill>
                  <a:srgbClr val="6B7280"/>
                </a:solidFill>
                <a:latin typeface="Segoe UI"/>
              </a:defRPr>
            </a:pPr>
            <a:r>
              <a:t>4 / 65</a:t>
            </a:r>
          </a:p>
        </p:txBody>
      </p:sp>
      <p:pic>
        <p:nvPicPr>
          <p:cNvPr id="6" name="Picture 5" descr="image.png"/>
          <p:cNvPicPr>
            <a:picLocks noChangeAspect="1"/>
          </p:cNvPicPr>
          <p:nvPr/>
        </p:nvPicPr>
        <p:blipFill>
          <a:blip r:embed="rId2"/>
          <a:stretch>
            <a:fillRect/>
          </a:stretch>
        </p:blipFill>
        <p:spPr>
          <a:xfrm>
            <a:off x="4189855" y="1417320"/>
            <a:ext cx="3811984" cy="3611880"/>
          </a:xfrm>
          <a:prstGeom prst="rect">
            <a:avLst/>
          </a:prstGeom>
        </p:spPr>
      </p:pic>
      <p:sp>
        <p:nvSpPr>
          <p:cNvPr id="7" name="TextBox 6"/>
          <p:cNvSpPr txBox="1"/>
          <p:nvPr/>
        </p:nvSpPr>
        <p:spPr>
          <a:xfrm>
            <a:off x="822960" y="5120640"/>
            <a:ext cx="10515600" cy="1371600"/>
          </a:xfrm>
          <a:prstGeom prst="rect">
            <a:avLst/>
          </a:prstGeom>
          <a:noFill/>
        </p:spPr>
        <p:txBody>
          <a:bodyPr wrap="square" lIns="0" tIns="0">
            <a:spAutoFit/>
          </a:bodyPr>
          <a:lstStyle/>
          <a:p>
            <a:pPr>
              <a:lnSpc>
                <a:spcPct val="125000"/>
              </a:lnSpc>
              <a:spcAft>
                <a:spcPts val="1200"/>
              </a:spcAft>
            </a:pPr>
            <a:r>
              <a:rPr sz="1550">
                <a:solidFill>
                  <a:srgbClr val="1F2937"/>
                </a:solidFill>
                <a:latin typeface="Segoe UI"/>
              </a:rPr>
              <a:t>•  Your chat screen packages three separate parts into one window.</a:t>
            </a:r>
          </a:p>
          <a:p>
            <a:pPr>
              <a:lnSpc>
                <a:spcPct val="125000"/>
              </a:lnSpc>
              <a:spcAft>
                <a:spcPts val="1200"/>
              </a:spcAft>
            </a:pPr>
            <a:r>
              <a:rPr sz="1550">
                <a:solidFill>
                  <a:srgbClr val="1F2937"/>
                </a:solidFill>
                <a:latin typeface="Segoe UI"/>
              </a:rPr>
              <a:t>•  The prediction engine estimates word odds and holds zero memory.</a:t>
            </a:r>
          </a:p>
          <a:p>
            <a:pPr>
              <a:lnSpc>
                <a:spcPct val="125000"/>
              </a:lnSpc>
              <a:spcAft>
                <a:spcPts val="1200"/>
              </a:spcAft>
            </a:pPr>
            <a:r>
              <a:rPr sz="1550">
                <a:solidFill>
                  <a:srgbClr val="1F2937"/>
                </a:solidFill>
                <a:latin typeface="Segoe UI"/>
              </a:rPr>
              <a:t>•  The application harness stores your past messages and sends them again on every turn.</a:t>
            </a:r>
          </a:p>
          <a:p>
            <a:pPr>
              <a:lnSpc>
                <a:spcPct val="125000"/>
              </a:lnSpc>
              <a:spcAft>
                <a:spcPts val="1200"/>
              </a:spcAft>
            </a:pPr>
            <a:r>
              <a:rPr sz="1550">
                <a:solidFill>
                  <a:srgbClr val="1F2937"/>
                </a:solidFill>
                <a:latin typeface="Segoe UI"/>
              </a:rPr>
              <a:t>•  Managing risk requires taking these three parts apart.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CFB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548640"/>
            <a:ext cx="10515600" cy="731520"/>
          </a:xfrm>
          <a:prstGeom prst="rect">
            <a:avLst/>
          </a:prstGeom>
          <a:noFill/>
        </p:spPr>
        <p:txBody>
          <a:bodyPr wrap="square" lIns="0" tIns="0" rIns="0" bIns="0">
            <a:spAutoFit/>
          </a:bodyPr>
          <a:lstStyle/>
          <a:p>
            <a:pPr>
              <a:defRPr sz="2800" b="1">
                <a:solidFill>
                  <a:srgbClr val="1E1B4B"/>
                </a:solidFill>
                <a:latin typeface="Segoe UI"/>
              </a:defRPr>
            </a:pPr>
            <a:r>
              <a:t>One Running Specimen Across Every Chapter</a:t>
            </a:r>
          </a:p>
        </p:txBody>
      </p:sp>
      <p:sp>
        <p:nvSpPr>
          <p:cNvPr id="4" name="Rectangle 3"/>
          <p:cNvSpPr/>
          <p:nvPr/>
        </p:nvSpPr>
        <p:spPr>
          <a:xfrm>
            <a:off x="822960" y="1234440"/>
            <a:ext cx="10545775" cy="13716"/>
          </a:xfrm>
          <a:prstGeom prst="rect">
            <a:avLst/>
          </a:prstGeom>
          <a:solidFill>
            <a:srgbClr val="E5E7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601200" y="6309360"/>
            <a:ext cx="1737360" cy="365760"/>
          </a:xfrm>
          <a:prstGeom prst="rect">
            <a:avLst/>
          </a:prstGeom>
          <a:noFill/>
        </p:spPr>
        <p:txBody>
          <a:bodyPr wrap="none" rIns="0" bIns="0">
            <a:spAutoFit/>
          </a:bodyPr>
          <a:lstStyle/>
          <a:p>
            <a:pPr algn="r">
              <a:defRPr sz="1100">
                <a:solidFill>
                  <a:srgbClr val="6B7280"/>
                </a:solidFill>
                <a:latin typeface="Segoe UI"/>
              </a:defRPr>
            </a:pPr>
            <a:r>
              <a:t>5 / 65</a:t>
            </a:r>
          </a:p>
        </p:txBody>
      </p:sp>
      <p:sp>
        <p:nvSpPr>
          <p:cNvPr id="6" name="TextBox 5"/>
          <p:cNvSpPr txBox="1"/>
          <p:nvPr/>
        </p:nvSpPr>
        <p:spPr>
          <a:xfrm>
            <a:off x="822960" y="1508760"/>
            <a:ext cx="10515600" cy="4983480"/>
          </a:xfrm>
          <a:prstGeom prst="rect">
            <a:avLst/>
          </a:prstGeom>
          <a:noFill/>
        </p:spPr>
        <p:txBody>
          <a:bodyPr wrap="square" lIns="0" tIns="0">
            <a:spAutoFit/>
          </a:bodyPr>
          <a:lstStyle/>
          <a:p>
            <a:pPr>
              <a:lnSpc>
                <a:spcPct val="125000"/>
              </a:lnSpc>
              <a:spcAft>
                <a:spcPts val="1200"/>
              </a:spcAft>
            </a:pPr>
            <a:r>
              <a:rPr sz="1550">
                <a:solidFill>
                  <a:srgbClr val="1F2937"/>
                </a:solidFill>
                <a:latin typeface="Segoe UI"/>
              </a:rPr>
              <a:t>•  Every lesson anchors to one filing: the Acme Industrial Technologies 10-K.</a:t>
            </a:r>
          </a:p>
          <a:p>
            <a:pPr>
              <a:lnSpc>
                <a:spcPct val="125000"/>
              </a:lnSpc>
              <a:spcAft>
                <a:spcPts val="1200"/>
              </a:spcAft>
            </a:pPr>
            <a:r>
              <a:rPr sz="1550">
                <a:solidFill>
                  <a:srgbClr val="1F2937"/>
                </a:solidFill>
                <a:latin typeface="Segoe UI"/>
              </a:rPr>
              <a:t>•  One revenue figure runs beside our work: $4,280 million.</a:t>
            </a:r>
          </a:p>
          <a:p>
            <a:pPr>
              <a:lnSpc>
                <a:spcPct val="125000"/>
              </a:lnSpc>
              <a:spcAft>
                <a:spcPts val="1200"/>
              </a:spcAft>
            </a:pPr>
            <a:r>
              <a:rPr sz="1550">
                <a:solidFill>
                  <a:srgbClr val="1F2937"/>
                </a:solidFill>
                <a:latin typeface="Segoe UI"/>
              </a:rPr>
              <a:t>•  Note 8 lists funded debt ($2,800M), cash ($360M), and the 3.50x covenant ceiling.</a:t>
            </a:r>
          </a:p>
          <a:p>
            <a:pPr>
              <a:lnSpc>
                <a:spcPct val="125000"/>
              </a:lnSpc>
              <a:spcAft>
                <a:spcPts val="1200"/>
              </a:spcAft>
            </a:pPr>
            <a:r>
              <a:rPr sz="1550">
                <a:solidFill>
                  <a:srgbClr val="1F2937"/>
                </a:solidFill>
                <a:latin typeface="Segoe UI"/>
              </a:rPr>
              <a:t>•  We watch unguided models read, alter, and invent details from this text.</a:t>
            </a:r>
          </a:p>
          <a:p>
            <a:pPr>
              <a:lnSpc>
                <a:spcPct val="125000"/>
              </a:lnSpc>
              <a:spcAft>
                <a:spcPts val="1200"/>
              </a:spcAft>
            </a:pPr>
            <a:r>
              <a:rPr sz="1550">
                <a:solidFill>
                  <a:srgbClr val="1F2937"/>
                </a:solidFill>
                <a:latin typeface="Segoe UI"/>
              </a:rPr>
              <a:t>•  Using one filing provides a stable benchmark for every test.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CFB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548640"/>
            <a:ext cx="10515600" cy="731520"/>
          </a:xfrm>
          <a:prstGeom prst="rect">
            <a:avLst/>
          </a:prstGeom>
          <a:noFill/>
        </p:spPr>
        <p:txBody>
          <a:bodyPr wrap="square" lIns="0" tIns="0" rIns="0" bIns="0">
            <a:spAutoFit/>
          </a:bodyPr>
          <a:lstStyle/>
          <a:p>
            <a:pPr>
              <a:defRPr sz="2800" b="1">
                <a:solidFill>
                  <a:srgbClr val="1E1B4B"/>
                </a:solidFill>
                <a:latin typeface="Segoe UI"/>
              </a:defRPr>
            </a:pPr>
            <a:r>
              <a:t>Three Lines of Defense in Financial AI</a:t>
            </a:r>
          </a:p>
        </p:txBody>
      </p:sp>
      <p:sp>
        <p:nvSpPr>
          <p:cNvPr id="4" name="Rectangle 3"/>
          <p:cNvSpPr/>
          <p:nvPr/>
        </p:nvSpPr>
        <p:spPr>
          <a:xfrm>
            <a:off x="822960" y="1234440"/>
            <a:ext cx="10545775" cy="13716"/>
          </a:xfrm>
          <a:prstGeom prst="rect">
            <a:avLst/>
          </a:prstGeom>
          <a:solidFill>
            <a:srgbClr val="E5E7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601200" y="6309360"/>
            <a:ext cx="1737360" cy="365760"/>
          </a:xfrm>
          <a:prstGeom prst="rect">
            <a:avLst/>
          </a:prstGeom>
          <a:noFill/>
        </p:spPr>
        <p:txBody>
          <a:bodyPr wrap="none" rIns="0" bIns="0">
            <a:spAutoFit/>
          </a:bodyPr>
          <a:lstStyle/>
          <a:p>
            <a:pPr algn="r">
              <a:defRPr sz="1100">
                <a:solidFill>
                  <a:srgbClr val="6B7280"/>
                </a:solidFill>
                <a:latin typeface="Segoe UI"/>
              </a:defRPr>
            </a:pPr>
            <a:r>
              <a:t>6 / 65</a:t>
            </a:r>
          </a:p>
        </p:txBody>
      </p:sp>
      <p:sp>
        <p:nvSpPr>
          <p:cNvPr id="6" name="TextBox 5"/>
          <p:cNvSpPr txBox="1"/>
          <p:nvPr/>
        </p:nvSpPr>
        <p:spPr>
          <a:xfrm>
            <a:off x="822960" y="1508760"/>
            <a:ext cx="10515600" cy="4983480"/>
          </a:xfrm>
          <a:prstGeom prst="rect">
            <a:avLst/>
          </a:prstGeom>
          <a:noFill/>
        </p:spPr>
        <p:txBody>
          <a:bodyPr wrap="square" lIns="0" tIns="0">
            <a:spAutoFit/>
          </a:bodyPr>
          <a:lstStyle/>
          <a:p>
            <a:pPr>
              <a:lnSpc>
                <a:spcPct val="125000"/>
              </a:lnSpc>
              <a:spcAft>
                <a:spcPts val="1200"/>
              </a:spcAft>
            </a:pPr>
            <a:r>
              <a:rPr sz="1550">
                <a:solidFill>
                  <a:srgbClr val="1F2937"/>
                </a:solidFill>
                <a:latin typeface="Segoe UI"/>
              </a:rPr>
              <a:t>•  First line: The analyst writes strict prompts, freezes source files, and forces tool use.</a:t>
            </a:r>
          </a:p>
          <a:p>
            <a:pPr>
              <a:lnSpc>
                <a:spcPct val="125000"/>
              </a:lnSpc>
              <a:spcAft>
                <a:spcPts val="1200"/>
              </a:spcAft>
            </a:pPr>
            <a:r>
              <a:rPr sz="1550">
                <a:solidFill>
                  <a:srgbClr val="1F2937"/>
                </a:solidFill>
                <a:latin typeface="Segoe UI"/>
              </a:rPr>
              <a:t>•  Second line: The risk officer checks citations, calculation traces, and reconciliation tables.</a:t>
            </a:r>
          </a:p>
          <a:p>
            <a:pPr>
              <a:lnSpc>
                <a:spcPct val="125000"/>
              </a:lnSpc>
              <a:spcAft>
                <a:spcPts val="1200"/>
              </a:spcAft>
            </a:pPr>
            <a:r>
              <a:rPr sz="1550">
                <a:solidFill>
                  <a:srgbClr val="1F2937"/>
                </a:solidFill>
                <a:latin typeface="Segoe UI"/>
              </a:rPr>
              <a:t>•  Third line: The firm enforces data boundaries and model risk governance standards.</a:t>
            </a:r>
          </a:p>
          <a:p>
            <a:pPr>
              <a:lnSpc>
                <a:spcPct val="125000"/>
              </a:lnSpc>
              <a:spcAft>
                <a:spcPts val="1200"/>
              </a:spcAft>
            </a:pPr>
            <a:r>
              <a:rPr sz="1550">
                <a:solidFill>
                  <a:srgbClr val="1F2937"/>
                </a:solidFill>
                <a:latin typeface="Segoe UI"/>
              </a:rPr>
              <a:t>•  Software never carries legal or fiduciary liability under securities law.</a:t>
            </a:r>
          </a:p>
          <a:p>
            <a:pPr>
              <a:lnSpc>
                <a:spcPct val="125000"/>
              </a:lnSpc>
              <a:spcAft>
                <a:spcPts val="1200"/>
              </a:spcAft>
            </a:pPr>
            <a:r>
              <a:rPr sz="1550">
                <a:solidFill>
                  <a:srgbClr val="1F2937"/>
                </a:solidFill>
                <a:latin typeface="Segoe UI"/>
              </a:rPr>
              <a:t>•  The human signing officer remains solely responsible for every published number.</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CFB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1097280" y="1828800"/>
            <a:ext cx="1371600" cy="54864"/>
          </a:xfrm>
          <a:prstGeom prst="rect">
            <a:avLst/>
          </a:prstGeom>
          <a:solidFill>
            <a:srgbClr val="D9770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97280" y="2103120"/>
            <a:ext cx="9966960" cy="3200400"/>
          </a:xfrm>
          <a:prstGeom prst="rect">
            <a:avLst/>
          </a:prstGeom>
          <a:noFill/>
        </p:spPr>
        <p:txBody>
          <a:bodyPr wrap="square" lIns="0" tIns="0">
            <a:spAutoFit/>
          </a:bodyPr>
          <a:lstStyle/>
          <a:p>
            <a:pPr>
              <a:spcAft>
                <a:spcPts val="1000"/>
              </a:spcAft>
              <a:defRPr sz="1400" b="1">
                <a:solidFill>
                  <a:srgbClr val="D97706"/>
                </a:solidFill>
                <a:latin typeface="Segoe UI"/>
              </a:defRPr>
            </a:pPr>
            <a:r>
              <a:t>SECTION 1: CYCLE 1</a:t>
            </a:r>
          </a:p>
          <a:p>
            <a:pPr>
              <a:spcAft>
                <a:spcPts val="1400"/>
              </a:spcAft>
              <a:defRPr sz="3600" b="1">
                <a:solidFill>
                  <a:srgbClr val="1E1B4B"/>
                </a:solidFill>
                <a:latin typeface="Segoe UI"/>
              </a:defRPr>
            </a:pPr>
            <a:r>
              <a:t>Foundations: Prediction and Variance</a:t>
            </a:r>
          </a:p>
          <a:p>
            <a:pPr>
              <a:defRPr sz="2000">
                <a:solidFill>
                  <a:srgbClr val="1F2937"/>
                </a:solidFill>
                <a:latin typeface="Segoe UI"/>
              </a:defRPr>
            </a:pPr>
            <a:r>
              <a:t>10:15 to 10:35 | Tokens, Logits, Sampling, and Hallucination Trees</a:t>
            </a:r>
          </a:p>
        </p:txBody>
      </p:sp>
      <p:sp>
        <p:nvSpPr>
          <p:cNvPr id="5" name="TextBox 4"/>
          <p:cNvSpPr txBox="1"/>
          <p:nvPr/>
        </p:nvSpPr>
        <p:spPr>
          <a:xfrm>
            <a:off x="9601200" y="6309360"/>
            <a:ext cx="1737360" cy="365760"/>
          </a:xfrm>
          <a:prstGeom prst="rect">
            <a:avLst/>
          </a:prstGeom>
          <a:noFill/>
        </p:spPr>
        <p:txBody>
          <a:bodyPr wrap="none" rIns="0" bIns="0">
            <a:spAutoFit/>
          </a:bodyPr>
          <a:lstStyle/>
          <a:p>
            <a:pPr algn="r">
              <a:defRPr sz="1100">
                <a:solidFill>
                  <a:srgbClr val="6B7280"/>
                </a:solidFill>
                <a:latin typeface="Segoe UI"/>
              </a:defRPr>
            </a:pPr>
            <a:r>
              <a:t>7 / 65</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CFB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548640"/>
            <a:ext cx="10515600" cy="731520"/>
          </a:xfrm>
          <a:prstGeom prst="rect">
            <a:avLst/>
          </a:prstGeom>
          <a:noFill/>
        </p:spPr>
        <p:txBody>
          <a:bodyPr wrap="square" lIns="0" tIns="0" rIns="0" bIns="0">
            <a:spAutoFit/>
          </a:bodyPr>
          <a:lstStyle/>
          <a:p>
            <a:pPr>
              <a:defRPr sz="2800" b="1">
                <a:solidFill>
                  <a:srgbClr val="1E1B4B"/>
                </a:solidFill>
                <a:latin typeface="Segoe UI"/>
              </a:defRPr>
            </a:pPr>
            <a:r>
              <a:t>Estimating Conditional Probabilities</a:t>
            </a:r>
          </a:p>
        </p:txBody>
      </p:sp>
      <p:sp>
        <p:nvSpPr>
          <p:cNvPr id="4" name="Rectangle 3"/>
          <p:cNvSpPr/>
          <p:nvPr/>
        </p:nvSpPr>
        <p:spPr>
          <a:xfrm>
            <a:off x="822960" y="1234440"/>
            <a:ext cx="10545775" cy="13716"/>
          </a:xfrm>
          <a:prstGeom prst="rect">
            <a:avLst/>
          </a:prstGeom>
          <a:solidFill>
            <a:srgbClr val="E5E7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601200" y="6309360"/>
            <a:ext cx="1737360" cy="365760"/>
          </a:xfrm>
          <a:prstGeom prst="rect">
            <a:avLst/>
          </a:prstGeom>
          <a:noFill/>
        </p:spPr>
        <p:txBody>
          <a:bodyPr wrap="none" rIns="0" bIns="0">
            <a:spAutoFit/>
          </a:bodyPr>
          <a:lstStyle/>
          <a:p>
            <a:pPr algn="r">
              <a:defRPr sz="1100">
                <a:solidFill>
                  <a:srgbClr val="6B7280"/>
                </a:solidFill>
                <a:latin typeface="Segoe UI"/>
              </a:defRPr>
            </a:pPr>
            <a:r>
              <a:t>8 / 65</a:t>
            </a:r>
          </a:p>
        </p:txBody>
      </p:sp>
      <p:sp>
        <p:nvSpPr>
          <p:cNvPr id="6" name="TextBox 5"/>
          <p:cNvSpPr txBox="1"/>
          <p:nvPr/>
        </p:nvSpPr>
        <p:spPr>
          <a:xfrm>
            <a:off x="822960" y="1508760"/>
            <a:ext cx="10515600" cy="4983480"/>
          </a:xfrm>
          <a:prstGeom prst="rect">
            <a:avLst/>
          </a:prstGeom>
          <a:noFill/>
        </p:spPr>
        <p:txBody>
          <a:bodyPr wrap="square" lIns="0" tIns="0">
            <a:spAutoFit/>
          </a:bodyPr>
          <a:lstStyle/>
          <a:p>
            <a:pPr>
              <a:lnSpc>
                <a:spcPct val="125000"/>
              </a:lnSpc>
              <a:spcAft>
                <a:spcPts val="1200"/>
              </a:spcAft>
            </a:pPr>
            <a:r>
              <a:rPr sz="1550">
                <a:solidFill>
                  <a:srgbClr val="1F2937"/>
                </a:solidFill>
                <a:latin typeface="Segoe UI"/>
              </a:rPr>
              <a:t>•  A language model does not look up records in a database.</a:t>
            </a:r>
          </a:p>
          <a:p>
            <a:pPr>
              <a:lnSpc>
                <a:spcPct val="125000"/>
              </a:lnSpc>
              <a:spcAft>
                <a:spcPts val="1200"/>
              </a:spcAft>
            </a:pPr>
            <a:r>
              <a:rPr sz="1550">
                <a:solidFill>
                  <a:srgbClr val="1F2937"/>
                </a:solidFill>
                <a:latin typeface="Segoe UI"/>
              </a:rPr>
              <a:t>•  Text divides into token fragments that represent common word pieces.</a:t>
            </a:r>
          </a:p>
          <a:p>
            <a:pPr>
              <a:lnSpc>
                <a:spcPct val="125000"/>
              </a:lnSpc>
              <a:spcAft>
                <a:spcPts val="1200"/>
              </a:spcAft>
            </a:pPr>
            <a:r>
              <a:rPr sz="1550">
                <a:solidFill>
                  <a:srgbClr val="1F2937"/>
                </a:solidFill>
                <a:latin typeface="Segoe UI"/>
              </a:rPr>
              <a:t>•  The neural network scores the probability of each candidate next token.</a:t>
            </a:r>
          </a:p>
          <a:p>
            <a:pPr>
              <a:lnSpc>
                <a:spcPct val="125000"/>
              </a:lnSpc>
              <a:spcAft>
                <a:spcPts val="1200"/>
              </a:spcAft>
            </a:pPr>
            <a:r>
              <a:rPr sz="1550">
                <a:solidFill>
                  <a:srgbClr val="1F2937"/>
                </a:solidFill>
                <a:latin typeface="Segoe UI"/>
              </a:rPr>
              <a:t>•  Financial phrases appear frequently because training corpora contain millions of disclosures.</a:t>
            </a:r>
          </a:p>
          <a:p>
            <a:pPr>
              <a:lnSpc>
                <a:spcPct val="125000"/>
              </a:lnSpc>
              <a:spcAft>
                <a:spcPts val="1200"/>
              </a:spcAft>
            </a:pPr>
            <a:r>
              <a:rPr sz="1550">
                <a:solidFill>
                  <a:srgbClr val="1F2937"/>
                </a:solidFill>
                <a:latin typeface="Segoe UI"/>
              </a:rPr>
              <a:t>•  Good grammar is statistical probability, not proof of financial reasoning.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CFB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548640"/>
            <a:ext cx="10515600" cy="731520"/>
          </a:xfrm>
          <a:prstGeom prst="rect">
            <a:avLst/>
          </a:prstGeom>
          <a:noFill/>
        </p:spPr>
        <p:txBody>
          <a:bodyPr wrap="square" lIns="0" tIns="0" rIns="0" bIns="0">
            <a:spAutoFit/>
          </a:bodyPr>
          <a:lstStyle/>
          <a:p>
            <a:pPr>
              <a:defRPr sz="2800" b="1">
                <a:solidFill>
                  <a:srgbClr val="1E1B4B"/>
                </a:solidFill>
                <a:latin typeface="Segoe UI"/>
              </a:defRPr>
            </a:pPr>
            <a:r>
              <a:t>Generation Without Financial Reasoning</a:t>
            </a:r>
          </a:p>
        </p:txBody>
      </p:sp>
      <p:sp>
        <p:nvSpPr>
          <p:cNvPr id="4" name="Rectangle 3"/>
          <p:cNvSpPr/>
          <p:nvPr/>
        </p:nvSpPr>
        <p:spPr>
          <a:xfrm>
            <a:off x="822960" y="1234440"/>
            <a:ext cx="10545775" cy="13716"/>
          </a:xfrm>
          <a:prstGeom prst="rect">
            <a:avLst/>
          </a:prstGeom>
          <a:solidFill>
            <a:srgbClr val="E5E7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601200" y="6309360"/>
            <a:ext cx="1737360" cy="365760"/>
          </a:xfrm>
          <a:prstGeom prst="rect">
            <a:avLst/>
          </a:prstGeom>
          <a:noFill/>
        </p:spPr>
        <p:txBody>
          <a:bodyPr wrap="none" rIns="0" bIns="0">
            <a:spAutoFit/>
          </a:bodyPr>
          <a:lstStyle/>
          <a:p>
            <a:pPr algn="r">
              <a:defRPr sz="1100">
                <a:solidFill>
                  <a:srgbClr val="6B7280"/>
                </a:solidFill>
                <a:latin typeface="Segoe UI"/>
              </a:defRPr>
            </a:pPr>
            <a:r>
              <a:t>9 / 65</a:t>
            </a:r>
          </a:p>
        </p:txBody>
      </p:sp>
      <p:pic>
        <p:nvPicPr>
          <p:cNvPr id="6" name="Picture 5" descr="image.png"/>
          <p:cNvPicPr>
            <a:picLocks noChangeAspect="1"/>
          </p:cNvPicPr>
          <p:nvPr/>
        </p:nvPicPr>
        <p:blipFill>
          <a:blip r:embed="rId2"/>
          <a:stretch>
            <a:fillRect/>
          </a:stretch>
        </p:blipFill>
        <p:spPr>
          <a:xfrm>
            <a:off x="3857338" y="1417320"/>
            <a:ext cx="4477018" cy="3611880"/>
          </a:xfrm>
          <a:prstGeom prst="rect">
            <a:avLst/>
          </a:prstGeom>
        </p:spPr>
      </p:pic>
      <p:sp>
        <p:nvSpPr>
          <p:cNvPr id="7" name="TextBox 6"/>
          <p:cNvSpPr txBox="1"/>
          <p:nvPr/>
        </p:nvSpPr>
        <p:spPr>
          <a:xfrm>
            <a:off x="822960" y="5120640"/>
            <a:ext cx="10515600" cy="1371600"/>
          </a:xfrm>
          <a:prstGeom prst="rect">
            <a:avLst/>
          </a:prstGeom>
          <a:noFill/>
        </p:spPr>
        <p:txBody>
          <a:bodyPr wrap="square" lIns="0" tIns="0">
            <a:spAutoFit/>
          </a:bodyPr>
          <a:lstStyle/>
          <a:p>
            <a:pPr>
              <a:lnSpc>
                <a:spcPct val="125000"/>
              </a:lnSpc>
              <a:spcAft>
                <a:spcPts val="1200"/>
              </a:spcAft>
            </a:pPr>
            <a:r>
              <a:rPr sz="1550">
                <a:solidFill>
                  <a:srgbClr val="1F2937"/>
                </a:solidFill>
                <a:latin typeface="Segoe UI"/>
              </a:rPr>
              <a:t>•  Each chosen word becomes context for the next token prediction.</a:t>
            </a:r>
          </a:p>
          <a:p>
            <a:pPr>
              <a:lnSpc>
                <a:spcPct val="125000"/>
              </a:lnSpc>
              <a:spcAft>
                <a:spcPts val="1200"/>
              </a:spcAft>
            </a:pPr>
            <a:r>
              <a:rPr sz="1550">
                <a:solidFill>
                  <a:srgbClr val="1F2937"/>
                </a:solidFill>
                <a:latin typeface="Segoe UI"/>
              </a:rPr>
              <a:t>•  The loop runs step by step: calculate odds, sample a token, repeat.</a:t>
            </a:r>
          </a:p>
          <a:p>
            <a:pPr>
              <a:lnSpc>
                <a:spcPct val="125000"/>
              </a:lnSpc>
              <a:spcAft>
                <a:spcPts val="1200"/>
              </a:spcAft>
            </a:pPr>
            <a:r>
              <a:rPr sz="1550">
                <a:solidFill>
                  <a:srgbClr val="1F2937"/>
                </a:solidFill>
                <a:latin typeface="Segoe UI"/>
              </a:rPr>
              <a:t>•  Standard syntax carries high odds: dividend reliably follows declared a quarterly.</a:t>
            </a:r>
          </a:p>
          <a:p>
            <a:pPr>
              <a:lnSpc>
                <a:spcPct val="125000"/>
              </a:lnSpc>
              <a:spcAft>
                <a:spcPts val="1200"/>
              </a:spcAft>
            </a:pPr>
            <a:r>
              <a:rPr sz="1550">
                <a:solidFill>
                  <a:srgbClr val="1F2937"/>
                </a:solidFill>
                <a:latin typeface="Segoe UI"/>
              </a:rPr>
              <a:t>•  Flawless sentences can carry completely invented accounting figures.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CFB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548640"/>
            <a:ext cx="10515600" cy="731520"/>
          </a:xfrm>
          <a:prstGeom prst="rect">
            <a:avLst/>
          </a:prstGeom>
          <a:noFill/>
        </p:spPr>
        <p:txBody>
          <a:bodyPr wrap="square" lIns="0" tIns="0" rIns="0" bIns="0">
            <a:spAutoFit/>
          </a:bodyPr>
          <a:lstStyle/>
          <a:p>
            <a:pPr>
              <a:defRPr sz="2800" b="1">
                <a:solidFill>
                  <a:srgbClr val="1E1B4B"/>
                </a:solidFill>
                <a:latin typeface="Segoe UI"/>
              </a:defRPr>
            </a:pPr>
            <a:r>
              <a:t>Logits Determine Candidate Probabilities</a:t>
            </a:r>
          </a:p>
        </p:txBody>
      </p:sp>
      <p:sp>
        <p:nvSpPr>
          <p:cNvPr id="4" name="Rectangle 3"/>
          <p:cNvSpPr/>
          <p:nvPr/>
        </p:nvSpPr>
        <p:spPr>
          <a:xfrm>
            <a:off x="822960" y="1234440"/>
            <a:ext cx="10545775" cy="13716"/>
          </a:xfrm>
          <a:prstGeom prst="rect">
            <a:avLst/>
          </a:prstGeom>
          <a:solidFill>
            <a:srgbClr val="E5E7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601200" y="6309360"/>
            <a:ext cx="1737360" cy="365760"/>
          </a:xfrm>
          <a:prstGeom prst="rect">
            <a:avLst/>
          </a:prstGeom>
          <a:noFill/>
        </p:spPr>
        <p:txBody>
          <a:bodyPr wrap="none" rIns="0" bIns="0">
            <a:spAutoFit/>
          </a:bodyPr>
          <a:lstStyle/>
          <a:p>
            <a:pPr algn="r">
              <a:defRPr sz="1100">
                <a:solidFill>
                  <a:srgbClr val="6B7280"/>
                </a:solidFill>
                <a:latin typeface="Segoe UI"/>
              </a:defRPr>
            </a:pPr>
            <a:r>
              <a:t>10 / 65</a:t>
            </a:r>
          </a:p>
        </p:txBody>
      </p:sp>
      <p:sp>
        <p:nvSpPr>
          <p:cNvPr id="6" name="TextBox 5"/>
          <p:cNvSpPr txBox="1"/>
          <p:nvPr/>
        </p:nvSpPr>
        <p:spPr>
          <a:xfrm>
            <a:off x="822960" y="1508760"/>
            <a:ext cx="4297680" cy="4983480"/>
          </a:xfrm>
          <a:prstGeom prst="rect">
            <a:avLst/>
          </a:prstGeom>
          <a:noFill/>
        </p:spPr>
        <p:txBody>
          <a:bodyPr wrap="square" lIns="0" tIns="0">
            <a:spAutoFit/>
          </a:bodyPr>
          <a:lstStyle/>
          <a:p>
            <a:pPr>
              <a:lnSpc>
                <a:spcPct val="125000"/>
              </a:lnSpc>
              <a:spcAft>
                <a:spcPts val="1200"/>
              </a:spcAft>
            </a:pPr>
            <a:r>
              <a:rPr sz="1550">
                <a:solidFill>
                  <a:srgbClr val="1F2937"/>
                </a:solidFill>
                <a:latin typeface="Segoe UI"/>
              </a:rPr>
              <a:t>•  The model outputs raw scores called logits for every token in its vocabulary.</a:t>
            </a:r>
          </a:p>
          <a:p>
            <a:pPr>
              <a:lnSpc>
                <a:spcPct val="125000"/>
              </a:lnSpc>
              <a:spcAft>
                <a:spcPts val="1200"/>
              </a:spcAft>
            </a:pPr>
            <a:r>
              <a:rPr sz="1550">
                <a:solidFill>
                  <a:srgbClr val="1F2937"/>
                </a:solidFill>
                <a:latin typeface="Segoe UI"/>
              </a:rPr>
              <a:t>•  A softmax formula converts raw logits into percentage odds that total 100%.</a:t>
            </a:r>
          </a:p>
          <a:p>
            <a:pPr>
              <a:lnSpc>
                <a:spcPct val="125000"/>
              </a:lnSpc>
              <a:spcAft>
                <a:spcPts val="1200"/>
              </a:spcAft>
            </a:pPr>
            <a:r>
              <a:rPr sz="1550">
                <a:solidFill>
                  <a:srgbClr val="1F2937"/>
                </a:solidFill>
                <a:latin typeface="Segoe UI"/>
              </a:rPr>
              <a:t>•  High-scoring tokens match common patterns in financial text.</a:t>
            </a:r>
          </a:p>
          <a:p>
            <a:pPr>
              <a:lnSpc>
                <a:spcPct val="125000"/>
              </a:lnSpc>
              <a:spcAft>
                <a:spcPts val="1200"/>
              </a:spcAft>
            </a:pPr>
            <a:r>
              <a:rPr sz="1550">
                <a:solidFill>
                  <a:srgbClr val="1F2937"/>
                </a:solidFill>
                <a:latin typeface="Segoe UI"/>
              </a:rPr>
              <a:t>•  Low-scoring tokens represent rare, specialized, or unexpected words.</a:t>
            </a:r>
          </a:p>
          <a:p>
            <a:pPr>
              <a:lnSpc>
                <a:spcPct val="125000"/>
              </a:lnSpc>
              <a:spcAft>
                <a:spcPts val="1200"/>
              </a:spcAft>
            </a:pPr>
            <a:r>
              <a:rPr sz="1550">
                <a:solidFill>
                  <a:srgbClr val="1F2937"/>
                </a:solidFill>
                <a:latin typeface="Segoe UI"/>
              </a:rPr>
              <a:t>•  The model draws candidate tokens from this calculated distribution.</a:t>
            </a:r>
          </a:p>
        </p:txBody>
      </p:sp>
      <p:sp>
        <p:nvSpPr>
          <p:cNvPr id="7" name="Rounded Rectangle 6"/>
          <p:cNvSpPr/>
          <p:nvPr/>
        </p:nvSpPr>
        <p:spPr>
          <a:xfrm>
            <a:off x="5394960" y="1508760"/>
            <a:ext cx="5943600" cy="1167384"/>
          </a:xfrm>
          <a:prstGeom prst="roundRect">
            <a:avLst/>
          </a:prstGeom>
          <a:solidFill>
            <a:srgbClr val="F3F4F6"/>
          </a:solidFill>
          <a:ln w="12700">
            <a:solidFill>
              <a:srgbClr val="D1D5D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23560" y="1673352"/>
            <a:ext cx="5486400" cy="838200"/>
          </a:xfrm>
          <a:prstGeom prst="rect">
            <a:avLst/>
          </a:prstGeom>
          <a:noFill/>
        </p:spPr>
        <p:txBody>
          <a:bodyPr wrap="square" lIns="0" tIns="0" rIns="0" bIns="0">
            <a:spAutoFit/>
          </a:bodyPr>
          <a:lstStyle/>
          <a:p>
            <a:pPr>
              <a:lnSpc>
                <a:spcPct val="116000"/>
              </a:lnSpc>
            </a:pPr>
            <a:r>
              <a:rPr sz="950">
                <a:solidFill>
                  <a:srgbClr val="047857"/>
                </a:solidFill>
                <a:latin typeface="Consolas"/>
              </a:rPr>
              <a:t>"The Board of Directors declared a quarterly..."</a:t>
            </a:r>
          </a:p>
          <a:p>
            <a:pPr>
              <a:lnSpc>
                <a:spcPct val="116000"/>
              </a:lnSpc>
            </a:pPr>
            <a:r>
              <a:rPr sz="950">
                <a:solidFill>
                  <a:srgbClr val="111827"/>
                </a:solidFill>
                <a:latin typeface="Consolas"/>
              </a:rPr>
              <a:t>  </a:t>
            </a:r>
            <a:r>
              <a:rPr sz="950">
                <a:solidFill>
                  <a:srgbClr val="111827"/>
                </a:solidFill>
                <a:latin typeface="Consolas"/>
              </a:rPr>
              <a:t>--</a:t>
            </a:r>
            <a:r>
              <a:rPr sz="950">
                <a:solidFill>
                  <a:srgbClr val="4B5563"/>
                </a:solidFill>
                <a:latin typeface="Consolas"/>
              </a:rPr>
              <a:t>&gt;</a:t>
            </a:r>
            <a:r>
              <a:rPr sz="950">
                <a:solidFill>
                  <a:srgbClr val="111827"/>
                </a:solidFill>
                <a:latin typeface="Consolas"/>
              </a:rPr>
              <a:t> </a:t>
            </a:r>
            <a:r>
              <a:rPr sz="950">
                <a:solidFill>
                  <a:srgbClr val="111827"/>
                </a:solidFill>
                <a:latin typeface="Consolas"/>
              </a:rPr>
              <a:t>dividend</a:t>
            </a:r>
            <a:r>
              <a:rPr sz="950">
                <a:solidFill>
                  <a:srgbClr val="111827"/>
                </a:solidFill>
                <a:latin typeface="Consolas"/>
              </a:rPr>
              <a:t>     </a:t>
            </a:r>
            <a:r>
              <a:rPr sz="950">
                <a:solidFill>
                  <a:srgbClr val="4B5563"/>
                </a:solidFill>
                <a:latin typeface="Consolas"/>
              </a:rPr>
              <a:t>(</a:t>
            </a:r>
            <a:r>
              <a:rPr sz="950">
                <a:solidFill>
                  <a:srgbClr val="B45309"/>
                </a:solidFill>
                <a:latin typeface="Consolas"/>
              </a:rPr>
              <a:t>88.4</a:t>
            </a:r>
            <a:r>
              <a:rPr sz="950">
                <a:solidFill>
                  <a:srgbClr val="111827"/>
                </a:solidFill>
                <a:latin typeface="Consolas"/>
              </a:rPr>
              <a:t>%</a:t>
            </a:r>
            <a:r>
              <a:rPr sz="950">
                <a:solidFill>
                  <a:srgbClr val="4B5563"/>
                </a:solidFill>
                <a:latin typeface="Consolas"/>
              </a:rPr>
              <a:t>)</a:t>
            </a:r>
          </a:p>
          <a:p>
            <a:pPr>
              <a:lnSpc>
                <a:spcPct val="116000"/>
              </a:lnSpc>
            </a:pPr>
            <a:r>
              <a:rPr sz="950">
                <a:solidFill>
                  <a:srgbClr val="111827"/>
                </a:solidFill>
                <a:latin typeface="Consolas"/>
              </a:rPr>
              <a:t>  </a:t>
            </a:r>
            <a:r>
              <a:rPr sz="950">
                <a:solidFill>
                  <a:srgbClr val="111827"/>
                </a:solidFill>
                <a:latin typeface="Consolas"/>
              </a:rPr>
              <a:t>--</a:t>
            </a:r>
            <a:r>
              <a:rPr sz="950">
                <a:solidFill>
                  <a:srgbClr val="4B5563"/>
                </a:solidFill>
                <a:latin typeface="Consolas"/>
              </a:rPr>
              <a:t>&gt;</a:t>
            </a:r>
            <a:r>
              <a:rPr sz="950">
                <a:solidFill>
                  <a:srgbClr val="111827"/>
                </a:solidFill>
                <a:latin typeface="Consolas"/>
              </a:rPr>
              <a:t> </a:t>
            </a:r>
            <a:r>
              <a:rPr sz="950">
                <a:solidFill>
                  <a:srgbClr val="111827"/>
                </a:solidFill>
                <a:latin typeface="Consolas"/>
              </a:rPr>
              <a:t>cash</a:t>
            </a:r>
            <a:r>
              <a:rPr sz="950">
                <a:solidFill>
                  <a:srgbClr val="111827"/>
                </a:solidFill>
                <a:latin typeface="Consolas"/>
              </a:rPr>
              <a:t>         </a:t>
            </a:r>
            <a:r>
              <a:rPr sz="950">
                <a:solidFill>
                  <a:srgbClr val="4B5563"/>
                </a:solidFill>
                <a:latin typeface="Consolas"/>
              </a:rPr>
              <a:t>(</a:t>
            </a:r>
            <a:r>
              <a:rPr sz="950">
                <a:solidFill>
                  <a:srgbClr val="111827"/>
                </a:solidFill>
                <a:latin typeface="Consolas"/>
              </a:rPr>
              <a:t> </a:t>
            </a:r>
            <a:r>
              <a:rPr sz="950">
                <a:solidFill>
                  <a:srgbClr val="B45309"/>
                </a:solidFill>
                <a:latin typeface="Consolas"/>
              </a:rPr>
              <a:t>7.6</a:t>
            </a:r>
            <a:r>
              <a:rPr sz="950">
                <a:solidFill>
                  <a:srgbClr val="111827"/>
                </a:solidFill>
                <a:latin typeface="Consolas"/>
              </a:rPr>
              <a:t>%</a:t>
            </a:r>
            <a:r>
              <a:rPr sz="950">
                <a:solidFill>
                  <a:srgbClr val="4B5563"/>
                </a:solidFill>
                <a:latin typeface="Consolas"/>
              </a:rPr>
              <a:t>)</a:t>
            </a:r>
          </a:p>
          <a:p>
            <a:pPr>
              <a:lnSpc>
                <a:spcPct val="116000"/>
              </a:lnSpc>
            </a:pPr>
            <a:r>
              <a:rPr sz="950">
                <a:solidFill>
                  <a:srgbClr val="111827"/>
                </a:solidFill>
                <a:latin typeface="Consolas"/>
              </a:rPr>
              <a:t>  </a:t>
            </a:r>
            <a:r>
              <a:rPr sz="950">
                <a:solidFill>
                  <a:srgbClr val="111827"/>
                </a:solidFill>
                <a:latin typeface="Consolas"/>
              </a:rPr>
              <a:t>--</a:t>
            </a:r>
            <a:r>
              <a:rPr sz="950">
                <a:solidFill>
                  <a:srgbClr val="4B5563"/>
                </a:solidFill>
                <a:latin typeface="Consolas"/>
              </a:rPr>
              <a:t>&gt;</a:t>
            </a:r>
            <a:r>
              <a:rPr sz="950">
                <a:solidFill>
                  <a:srgbClr val="111827"/>
                </a:solidFill>
                <a:latin typeface="Consolas"/>
              </a:rPr>
              <a:t> </a:t>
            </a:r>
            <a:r>
              <a:rPr sz="950">
                <a:solidFill>
                  <a:srgbClr val="111827"/>
                </a:solidFill>
                <a:latin typeface="Consolas"/>
              </a:rPr>
              <a:t>distribution</a:t>
            </a:r>
            <a:r>
              <a:rPr sz="950">
                <a:solidFill>
                  <a:srgbClr val="111827"/>
                </a:solidFill>
                <a:latin typeface="Consolas"/>
              </a:rPr>
              <a:t> </a:t>
            </a:r>
            <a:r>
              <a:rPr sz="950">
                <a:solidFill>
                  <a:srgbClr val="4B5563"/>
                </a:solidFill>
                <a:latin typeface="Consolas"/>
              </a:rPr>
              <a:t>(</a:t>
            </a:r>
            <a:r>
              <a:rPr sz="950">
                <a:solidFill>
                  <a:srgbClr val="111827"/>
                </a:solidFill>
                <a:latin typeface="Consolas"/>
              </a:rPr>
              <a:t> </a:t>
            </a:r>
            <a:r>
              <a:rPr sz="950">
                <a:solidFill>
                  <a:srgbClr val="B45309"/>
                </a:solidFill>
                <a:latin typeface="Consolas"/>
              </a:rPr>
              <a:t>2.8</a:t>
            </a:r>
            <a:r>
              <a:rPr sz="950">
                <a:solidFill>
                  <a:srgbClr val="111827"/>
                </a:solidFill>
                <a:latin typeface="Consolas"/>
              </a:rPr>
              <a:t>%</a:t>
            </a:r>
            <a:r>
              <a:rPr sz="950">
                <a:solidFill>
                  <a:srgbClr val="4B5563"/>
                </a:solidFill>
                <a:latin typeface="Consolas"/>
              </a:rPr>
              <a:t>)</a:t>
            </a:r>
          </a:p>
          <a:p>
            <a:pPr>
              <a:lnSpc>
                <a:spcPct val="116000"/>
              </a:lnSpc>
            </a:pPr>
            <a:r>
              <a:rPr sz="950">
                <a:solidFill>
                  <a:srgbClr val="111827"/>
                </a:solidFill>
                <a:latin typeface="Consolas"/>
              </a:rPr>
              <a:t>  </a:t>
            </a:r>
            <a:r>
              <a:rPr sz="950">
                <a:solidFill>
                  <a:srgbClr val="111827"/>
                </a:solidFill>
                <a:latin typeface="Consolas"/>
              </a:rPr>
              <a:t>--</a:t>
            </a:r>
            <a:r>
              <a:rPr sz="950">
                <a:solidFill>
                  <a:srgbClr val="4B5563"/>
                </a:solidFill>
                <a:latin typeface="Consolas"/>
              </a:rPr>
              <a:t>&gt;</a:t>
            </a:r>
            <a:r>
              <a:rPr sz="950">
                <a:solidFill>
                  <a:srgbClr val="111827"/>
                </a:solidFill>
                <a:latin typeface="Consolas"/>
              </a:rPr>
              <a:t> </a:t>
            </a:r>
            <a:r>
              <a:rPr sz="950">
                <a:solidFill>
                  <a:srgbClr val="111827"/>
                </a:solidFill>
                <a:latin typeface="Consolas"/>
              </a:rPr>
              <a:t>share</a:t>
            </a:r>
            <a:r>
              <a:rPr sz="950">
                <a:solidFill>
                  <a:srgbClr val="111827"/>
                </a:solidFill>
                <a:latin typeface="Consolas"/>
              </a:rPr>
              <a:t>        </a:t>
            </a:r>
            <a:r>
              <a:rPr sz="950">
                <a:solidFill>
                  <a:srgbClr val="4B5563"/>
                </a:solidFill>
                <a:latin typeface="Consolas"/>
              </a:rPr>
              <a:t>(</a:t>
            </a:r>
            <a:r>
              <a:rPr sz="950">
                <a:solidFill>
                  <a:srgbClr val="111827"/>
                </a:solidFill>
                <a:latin typeface="Consolas"/>
              </a:rPr>
              <a:t> </a:t>
            </a:r>
            <a:r>
              <a:rPr sz="950">
                <a:solidFill>
                  <a:srgbClr val="B45309"/>
                </a:solidFill>
                <a:latin typeface="Consolas"/>
              </a:rPr>
              <a:t>0.9</a:t>
            </a:r>
            <a:r>
              <a:rPr sz="950">
                <a:solidFill>
                  <a:srgbClr val="111827"/>
                </a:solidFill>
                <a:latin typeface="Consolas"/>
              </a:rPr>
              <a:t>%</a:t>
            </a:r>
            <a:r>
              <a:rPr sz="950">
                <a:solidFill>
                  <a:srgbClr val="4B5563"/>
                </a:solidFill>
                <a:latin typeface="Consolas"/>
              </a:rPr>
              <a:t>)</a:t>
            </a:r>
          </a:p>
          <a:p>
            <a:pPr>
              <a:lnSpc>
                <a:spcPct val="116000"/>
              </a:lnSpc>
            </a:pPr>
            <a:r>
              <a:rPr sz="950">
                <a:solidFill>
                  <a:srgbClr val="111827"/>
                </a:solidFill>
                <a:latin typeface="Consolas"/>
              </a:rPr>
              <a:t>  </a:t>
            </a:r>
            <a:r>
              <a:rPr sz="950">
                <a:solidFill>
                  <a:srgbClr val="111827"/>
                </a:solidFill>
                <a:latin typeface="Consolas"/>
              </a:rPr>
              <a:t>--</a:t>
            </a:r>
            <a:r>
              <a:rPr sz="950">
                <a:solidFill>
                  <a:srgbClr val="4B5563"/>
                </a:solidFill>
                <a:latin typeface="Consolas"/>
              </a:rPr>
              <a:t>&gt;</a:t>
            </a:r>
            <a:r>
              <a:rPr sz="950">
                <a:solidFill>
                  <a:srgbClr val="111827"/>
                </a:solidFill>
                <a:latin typeface="Consolas"/>
              </a:rPr>
              <a:t> </a:t>
            </a:r>
            <a:r>
              <a:rPr sz="950">
                <a:solidFill>
                  <a:srgbClr val="111827"/>
                </a:solidFill>
                <a:latin typeface="Consolas"/>
              </a:rPr>
              <a:t>pizza</a:t>
            </a:r>
            <a:r>
              <a:rPr sz="950">
                <a:solidFill>
                  <a:srgbClr val="111827"/>
                </a:solidFill>
                <a:latin typeface="Consolas"/>
              </a:rPr>
              <a:t>        </a:t>
            </a:r>
            <a:r>
              <a:rPr sz="950">
                <a:solidFill>
                  <a:srgbClr val="4B5563"/>
                </a:solidFill>
                <a:latin typeface="Consolas"/>
              </a:rPr>
              <a:t>(</a:t>
            </a:r>
            <a:r>
              <a:rPr sz="950">
                <a:solidFill>
                  <a:srgbClr val="111827"/>
                </a:solidFill>
                <a:latin typeface="Consolas"/>
              </a:rPr>
              <a:t> </a:t>
            </a:r>
            <a:r>
              <a:rPr sz="950">
                <a:solidFill>
                  <a:srgbClr val="B45309"/>
                </a:solidFill>
                <a:latin typeface="Consolas"/>
              </a:rPr>
              <a:t>0.1</a:t>
            </a:r>
            <a:r>
              <a:rPr sz="950">
                <a:solidFill>
                  <a:srgbClr val="111827"/>
                </a:solidFill>
                <a:latin typeface="Consolas"/>
              </a:rPr>
              <a:t>%</a:t>
            </a:r>
            <a:r>
              <a:rPr sz="950">
                <a:solidFill>
                  <a:srgbClr val="4B5563"/>
                </a:solidFill>
                <a:latin typeface="Consolas"/>
              </a:rPr>
              <a: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CFB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548640"/>
            <a:ext cx="10515600" cy="731520"/>
          </a:xfrm>
          <a:prstGeom prst="rect">
            <a:avLst/>
          </a:prstGeom>
          <a:noFill/>
        </p:spPr>
        <p:txBody>
          <a:bodyPr wrap="square" lIns="0" tIns="0" rIns="0" bIns="0">
            <a:spAutoFit/>
          </a:bodyPr>
          <a:lstStyle/>
          <a:p>
            <a:pPr>
              <a:defRPr sz="2800" b="1">
                <a:solidFill>
                  <a:srgbClr val="1E1B4B"/>
                </a:solidFill>
                <a:latin typeface="Segoe UI"/>
              </a:defRPr>
            </a:pPr>
            <a:r>
              <a:t>Temperature Controls Sampling Randomness</a:t>
            </a:r>
          </a:p>
        </p:txBody>
      </p:sp>
      <p:sp>
        <p:nvSpPr>
          <p:cNvPr id="4" name="Rectangle 3"/>
          <p:cNvSpPr/>
          <p:nvPr/>
        </p:nvSpPr>
        <p:spPr>
          <a:xfrm>
            <a:off x="822960" y="1234440"/>
            <a:ext cx="10545775" cy="13716"/>
          </a:xfrm>
          <a:prstGeom prst="rect">
            <a:avLst/>
          </a:prstGeom>
          <a:solidFill>
            <a:srgbClr val="E5E7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601200" y="6309360"/>
            <a:ext cx="1737360" cy="365760"/>
          </a:xfrm>
          <a:prstGeom prst="rect">
            <a:avLst/>
          </a:prstGeom>
          <a:noFill/>
        </p:spPr>
        <p:txBody>
          <a:bodyPr wrap="none" rIns="0" bIns="0">
            <a:spAutoFit/>
          </a:bodyPr>
          <a:lstStyle/>
          <a:p>
            <a:pPr algn="r">
              <a:defRPr sz="1100">
                <a:solidFill>
                  <a:srgbClr val="6B7280"/>
                </a:solidFill>
                <a:latin typeface="Segoe UI"/>
              </a:defRPr>
            </a:pPr>
            <a:r>
              <a:t>11 / 65</a:t>
            </a:r>
          </a:p>
        </p:txBody>
      </p:sp>
      <p:pic>
        <p:nvPicPr>
          <p:cNvPr id="6" name="Picture 5" descr="image.png"/>
          <p:cNvPicPr>
            <a:picLocks noChangeAspect="1"/>
          </p:cNvPicPr>
          <p:nvPr/>
        </p:nvPicPr>
        <p:blipFill>
          <a:blip r:embed="rId2"/>
          <a:stretch>
            <a:fillRect/>
          </a:stretch>
        </p:blipFill>
        <p:spPr>
          <a:xfrm>
            <a:off x="822960" y="1417320"/>
            <a:ext cx="10545775" cy="3286199"/>
          </a:xfrm>
          <a:prstGeom prst="rect">
            <a:avLst/>
          </a:prstGeom>
        </p:spPr>
      </p:pic>
      <p:sp>
        <p:nvSpPr>
          <p:cNvPr id="7" name="TextBox 6"/>
          <p:cNvSpPr txBox="1"/>
          <p:nvPr/>
        </p:nvSpPr>
        <p:spPr>
          <a:xfrm>
            <a:off x="822960" y="5120640"/>
            <a:ext cx="10515600" cy="1371600"/>
          </a:xfrm>
          <a:prstGeom prst="rect">
            <a:avLst/>
          </a:prstGeom>
          <a:noFill/>
        </p:spPr>
        <p:txBody>
          <a:bodyPr wrap="square" lIns="0" tIns="0">
            <a:spAutoFit/>
          </a:bodyPr>
          <a:lstStyle/>
          <a:p>
            <a:pPr>
              <a:lnSpc>
                <a:spcPct val="125000"/>
              </a:lnSpc>
              <a:spcAft>
                <a:spcPts val="1200"/>
              </a:spcAft>
            </a:pPr>
            <a:r>
              <a:rPr sz="1550">
                <a:solidFill>
                  <a:srgbClr val="1F2937"/>
                </a:solidFill>
                <a:latin typeface="Segoe UI"/>
              </a:rPr>
              <a:t>•  Temperature scales logit differences before the model draws a token.</a:t>
            </a:r>
          </a:p>
          <a:p>
            <a:pPr>
              <a:lnSpc>
                <a:spcPct val="125000"/>
              </a:lnSpc>
              <a:spcAft>
                <a:spcPts val="1200"/>
              </a:spcAft>
            </a:pPr>
            <a:r>
              <a:rPr sz="1550">
                <a:solidFill>
                  <a:srgbClr val="1F2937"/>
                </a:solidFill>
                <a:latin typeface="Segoe UI"/>
              </a:rPr>
              <a:t>•  High temperature flattens differences, letting unusual words land on the page.</a:t>
            </a:r>
          </a:p>
          <a:p>
            <a:pPr>
              <a:lnSpc>
                <a:spcPct val="125000"/>
              </a:lnSpc>
              <a:spcAft>
                <a:spcPts val="1200"/>
              </a:spcAft>
            </a:pPr>
            <a:r>
              <a:rPr sz="1550">
                <a:solidFill>
                  <a:srgbClr val="1F2937"/>
                </a:solidFill>
                <a:latin typeface="Segoe UI"/>
              </a:rPr>
              <a:t>•  Low temperature steepens differences, concentrating odds on the top candidate.</a:t>
            </a:r>
          </a:p>
          <a:p>
            <a:pPr>
              <a:lnSpc>
                <a:spcPct val="125000"/>
              </a:lnSpc>
              <a:spcAft>
                <a:spcPts val="1200"/>
              </a:spcAft>
            </a:pPr>
            <a:r>
              <a:rPr sz="1550">
                <a:solidFill>
                  <a:srgbClr val="1F2937"/>
                </a:solidFill>
                <a:latin typeface="Segoe UI"/>
              </a:rPr>
              <a:t>•  Zero temperature picks the single highest-scoring token every step.</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CFB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548640"/>
            <a:ext cx="10515600" cy="731520"/>
          </a:xfrm>
          <a:prstGeom prst="rect">
            <a:avLst/>
          </a:prstGeom>
          <a:noFill/>
        </p:spPr>
        <p:txBody>
          <a:bodyPr wrap="square" lIns="0" tIns="0" rIns="0" bIns="0">
            <a:spAutoFit/>
          </a:bodyPr>
          <a:lstStyle/>
          <a:p>
            <a:pPr>
              <a:defRPr sz="2800" b="1">
                <a:solidFill>
                  <a:srgbClr val="1E1B4B"/>
                </a:solidFill>
                <a:latin typeface="Segoe UI"/>
              </a:defRPr>
            </a:pPr>
            <a:r>
              <a:t>Early Sampling Variations Branch and Diverge</a:t>
            </a:r>
          </a:p>
        </p:txBody>
      </p:sp>
      <p:sp>
        <p:nvSpPr>
          <p:cNvPr id="4" name="Rectangle 3"/>
          <p:cNvSpPr/>
          <p:nvPr/>
        </p:nvSpPr>
        <p:spPr>
          <a:xfrm>
            <a:off x="822960" y="1234440"/>
            <a:ext cx="10545775" cy="13716"/>
          </a:xfrm>
          <a:prstGeom prst="rect">
            <a:avLst/>
          </a:prstGeom>
          <a:solidFill>
            <a:srgbClr val="E5E7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601200" y="6309360"/>
            <a:ext cx="1737360" cy="365760"/>
          </a:xfrm>
          <a:prstGeom prst="rect">
            <a:avLst/>
          </a:prstGeom>
          <a:noFill/>
        </p:spPr>
        <p:txBody>
          <a:bodyPr wrap="none" rIns="0" bIns="0">
            <a:spAutoFit/>
          </a:bodyPr>
          <a:lstStyle/>
          <a:p>
            <a:pPr algn="r">
              <a:defRPr sz="1100">
                <a:solidFill>
                  <a:srgbClr val="6B7280"/>
                </a:solidFill>
                <a:latin typeface="Segoe UI"/>
              </a:defRPr>
            </a:pPr>
            <a:r>
              <a:t>12 / 65</a:t>
            </a:r>
          </a:p>
        </p:txBody>
      </p:sp>
      <p:pic>
        <p:nvPicPr>
          <p:cNvPr id="6" name="Picture 5" descr="image.png"/>
          <p:cNvPicPr>
            <a:picLocks noChangeAspect="1"/>
          </p:cNvPicPr>
          <p:nvPr/>
        </p:nvPicPr>
        <p:blipFill>
          <a:blip r:embed="rId2"/>
          <a:stretch>
            <a:fillRect/>
          </a:stretch>
        </p:blipFill>
        <p:spPr>
          <a:xfrm>
            <a:off x="3785069" y="1417320"/>
            <a:ext cx="4621557" cy="3611880"/>
          </a:xfrm>
          <a:prstGeom prst="rect">
            <a:avLst/>
          </a:prstGeom>
        </p:spPr>
      </p:pic>
      <p:sp>
        <p:nvSpPr>
          <p:cNvPr id="7" name="TextBox 6"/>
          <p:cNvSpPr txBox="1"/>
          <p:nvPr/>
        </p:nvSpPr>
        <p:spPr>
          <a:xfrm>
            <a:off x="822960" y="5120640"/>
            <a:ext cx="10515600" cy="1371600"/>
          </a:xfrm>
          <a:prstGeom prst="rect">
            <a:avLst/>
          </a:prstGeom>
          <a:noFill/>
        </p:spPr>
        <p:txBody>
          <a:bodyPr wrap="square" lIns="0" tIns="0">
            <a:spAutoFit/>
          </a:bodyPr>
          <a:lstStyle/>
          <a:p>
            <a:pPr>
              <a:lnSpc>
                <a:spcPct val="125000"/>
              </a:lnSpc>
              <a:spcAft>
                <a:spcPts val="1200"/>
              </a:spcAft>
            </a:pPr>
            <a:r>
              <a:rPr sz="1550">
                <a:solidFill>
                  <a:srgbClr val="1F2937"/>
                </a:solidFill>
                <a:latin typeface="Segoe UI"/>
              </a:rPr>
              <a:t>•  Text generation follows a branching tree of possible next words.</a:t>
            </a:r>
          </a:p>
          <a:p>
            <a:pPr>
              <a:lnSpc>
                <a:spcPct val="125000"/>
              </a:lnSpc>
              <a:spcAft>
                <a:spcPts val="1200"/>
              </a:spcAft>
            </a:pPr>
            <a:r>
              <a:rPr sz="1550">
                <a:solidFill>
                  <a:srgbClr val="1F2937"/>
                </a:solidFill>
                <a:latin typeface="Segoe UI"/>
              </a:rPr>
              <a:t>•  An unexpected token choice early in a sentence changes all following odds.</a:t>
            </a:r>
          </a:p>
          <a:p>
            <a:pPr>
              <a:lnSpc>
                <a:spcPct val="125000"/>
              </a:lnSpc>
              <a:spcAft>
                <a:spcPts val="1200"/>
              </a:spcAft>
            </a:pPr>
            <a:r>
              <a:rPr sz="1550">
                <a:solidFill>
                  <a:srgbClr val="1F2937"/>
                </a:solidFill>
                <a:latin typeface="Segoe UI"/>
              </a:rPr>
              <a:t>•  The machine never stops or backtracks when an odd word is drawn.</a:t>
            </a:r>
          </a:p>
          <a:p>
            <a:pPr>
              <a:lnSpc>
                <a:spcPct val="125000"/>
              </a:lnSpc>
              <a:spcAft>
                <a:spcPts val="1200"/>
              </a:spcAft>
            </a:pPr>
            <a:r>
              <a:rPr sz="1550">
                <a:solidFill>
                  <a:srgbClr val="1F2937"/>
                </a:solidFill>
                <a:latin typeface="Segoe UI"/>
              </a:rPr>
              <a:t>•  Hallucinations are the natural mathematical result of probability branching.</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CFB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548640"/>
            <a:ext cx="10515600" cy="731520"/>
          </a:xfrm>
          <a:prstGeom prst="rect">
            <a:avLst/>
          </a:prstGeom>
          <a:noFill/>
        </p:spPr>
        <p:txBody>
          <a:bodyPr wrap="square" lIns="0" tIns="0" rIns="0" bIns="0">
            <a:spAutoFit/>
          </a:bodyPr>
          <a:lstStyle/>
          <a:p>
            <a:pPr>
              <a:defRPr sz="2800" b="1">
                <a:solidFill>
                  <a:srgbClr val="1E1B4B"/>
                </a:solidFill>
                <a:latin typeface="Segoe UI"/>
              </a:defRPr>
            </a:pPr>
            <a:r>
              <a:t>Run-to-Run Variance Breaks Reconciliation</a:t>
            </a:r>
          </a:p>
        </p:txBody>
      </p:sp>
      <p:sp>
        <p:nvSpPr>
          <p:cNvPr id="4" name="Rectangle 3"/>
          <p:cNvSpPr/>
          <p:nvPr/>
        </p:nvSpPr>
        <p:spPr>
          <a:xfrm>
            <a:off x="822960" y="1234440"/>
            <a:ext cx="10545775" cy="13716"/>
          </a:xfrm>
          <a:prstGeom prst="rect">
            <a:avLst/>
          </a:prstGeom>
          <a:solidFill>
            <a:srgbClr val="E5E7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601200" y="6309360"/>
            <a:ext cx="1737360" cy="365760"/>
          </a:xfrm>
          <a:prstGeom prst="rect">
            <a:avLst/>
          </a:prstGeom>
          <a:noFill/>
        </p:spPr>
        <p:txBody>
          <a:bodyPr wrap="none" rIns="0" bIns="0">
            <a:spAutoFit/>
          </a:bodyPr>
          <a:lstStyle/>
          <a:p>
            <a:pPr algn="r">
              <a:defRPr sz="1100">
                <a:solidFill>
                  <a:srgbClr val="6B7280"/>
                </a:solidFill>
                <a:latin typeface="Segoe UI"/>
              </a:defRPr>
            </a:pPr>
            <a:r>
              <a:t>13 / 65</a:t>
            </a:r>
          </a:p>
        </p:txBody>
      </p:sp>
      <p:sp>
        <p:nvSpPr>
          <p:cNvPr id="6" name="TextBox 5"/>
          <p:cNvSpPr txBox="1"/>
          <p:nvPr/>
        </p:nvSpPr>
        <p:spPr>
          <a:xfrm>
            <a:off x="822960" y="1508760"/>
            <a:ext cx="10515600" cy="4983480"/>
          </a:xfrm>
          <a:prstGeom prst="rect">
            <a:avLst/>
          </a:prstGeom>
          <a:noFill/>
        </p:spPr>
        <p:txBody>
          <a:bodyPr wrap="square" lIns="0" tIns="0">
            <a:spAutoFit/>
          </a:bodyPr>
          <a:lstStyle/>
          <a:p>
            <a:pPr>
              <a:lnSpc>
                <a:spcPct val="125000"/>
              </a:lnSpc>
              <a:spcAft>
                <a:spcPts val="1200"/>
              </a:spcAft>
            </a:pPr>
            <a:r>
              <a:rPr sz="1550">
                <a:solidFill>
                  <a:srgbClr val="1F2937"/>
                </a:solidFill>
                <a:latin typeface="Segoe UI"/>
              </a:rPr>
              <a:t>•  Pasting the exact same prompt can yield different numbers on repeated runs.</a:t>
            </a:r>
          </a:p>
          <a:p>
            <a:pPr>
              <a:lnSpc>
                <a:spcPct val="125000"/>
              </a:lnSpc>
              <a:spcAft>
                <a:spcPts val="1200"/>
              </a:spcAft>
            </a:pPr>
            <a:r>
              <a:rPr sz="1550">
                <a:solidFill>
                  <a:srgbClr val="1F2937"/>
                </a:solidFill>
                <a:latin typeface="Segoe UI"/>
              </a:rPr>
              <a:t>•  Multi-digit numbers split into multiple token fragments.</a:t>
            </a:r>
          </a:p>
          <a:p>
            <a:pPr>
              <a:lnSpc>
                <a:spcPct val="125000"/>
              </a:lnSpc>
              <a:spcAft>
                <a:spcPts val="1200"/>
              </a:spcAft>
            </a:pPr>
            <a:r>
              <a:rPr sz="1550">
                <a:solidFill>
                  <a:srgbClr val="1F2937"/>
                </a:solidFill>
                <a:latin typeface="Segoe UI"/>
              </a:rPr>
              <a:t>•  Picking an alternative fragment in the middle changes the entire total.</a:t>
            </a:r>
          </a:p>
          <a:p>
            <a:pPr>
              <a:lnSpc>
                <a:spcPct val="125000"/>
              </a:lnSpc>
              <a:spcAft>
                <a:spcPts val="1200"/>
              </a:spcAft>
            </a:pPr>
            <a:r>
              <a:rPr sz="1550">
                <a:solidFill>
                  <a:srgbClr val="1F2937"/>
                </a:solidFill>
                <a:latin typeface="Segoe UI"/>
              </a:rPr>
              <a:t>•  An operating margin can shift from 15.0% to 14.8% between runs.</a:t>
            </a:r>
          </a:p>
          <a:p>
            <a:pPr>
              <a:lnSpc>
                <a:spcPct val="125000"/>
              </a:lnSpc>
              <a:spcAft>
                <a:spcPts val="1200"/>
              </a:spcAft>
            </a:pPr>
            <a:r>
              <a:rPr sz="1550">
                <a:solidFill>
                  <a:srgbClr val="1F2937"/>
                </a:solidFill>
                <a:latin typeface="Segoe UI"/>
              </a:rPr>
              <a:t>•  Financial systems cannot rely on stochastic word sampling for numbers.</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CFB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548640"/>
            <a:ext cx="10515600" cy="731520"/>
          </a:xfrm>
          <a:prstGeom prst="rect">
            <a:avLst/>
          </a:prstGeom>
          <a:noFill/>
        </p:spPr>
        <p:txBody>
          <a:bodyPr wrap="square" lIns="0" tIns="0" rIns="0" bIns="0">
            <a:spAutoFit/>
          </a:bodyPr>
          <a:lstStyle/>
          <a:p>
            <a:pPr>
              <a:defRPr sz="2800" b="1">
                <a:solidFill>
                  <a:srgbClr val="1E1B4B"/>
                </a:solidFill>
                <a:latin typeface="Segoe UI"/>
              </a:defRPr>
            </a:pPr>
            <a:r>
              <a:t>Lab 1: Observing Variance on Identical Prompts</a:t>
            </a:r>
          </a:p>
        </p:txBody>
      </p:sp>
      <p:sp>
        <p:nvSpPr>
          <p:cNvPr id="4" name="Rectangle 3"/>
          <p:cNvSpPr/>
          <p:nvPr/>
        </p:nvSpPr>
        <p:spPr>
          <a:xfrm>
            <a:off x="822960" y="1234440"/>
            <a:ext cx="10545775" cy="13716"/>
          </a:xfrm>
          <a:prstGeom prst="rect">
            <a:avLst/>
          </a:prstGeom>
          <a:solidFill>
            <a:srgbClr val="E5E7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601200" y="6309360"/>
            <a:ext cx="1737360" cy="365760"/>
          </a:xfrm>
          <a:prstGeom prst="rect">
            <a:avLst/>
          </a:prstGeom>
          <a:noFill/>
        </p:spPr>
        <p:txBody>
          <a:bodyPr wrap="none" rIns="0" bIns="0">
            <a:spAutoFit/>
          </a:bodyPr>
          <a:lstStyle/>
          <a:p>
            <a:pPr algn="r">
              <a:defRPr sz="1100">
                <a:solidFill>
                  <a:srgbClr val="6B7280"/>
                </a:solidFill>
                <a:latin typeface="Segoe UI"/>
              </a:defRPr>
            </a:pPr>
            <a:r>
              <a:t>14 / 65</a:t>
            </a:r>
          </a:p>
        </p:txBody>
      </p:sp>
      <p:sp>
        <p:nvSpPr>
          <p:cNvPr id="6" name="TextBox 5"/>
          <p:cNvSpPr txBox="1"/>
          <p:nvPr/>
        </p:nvSpPr>
        <p:spPr>
          <a:xfrm>
            <a:off x="822960" y="1508760"/>
            <a:ext cx="4297680" cy="4983480"/>
          </a:xfrm>
          <a:prstGeom prst="rect">
            <a:avLst/>
          </a:prstGeom>
          <a:noFill/>
        </p:spPr>
        <p:txBody>
          <a:bodyPr wrap="square" lIns="0" tIns="0">
            <a:spAutoFit/>
          </a:bodyPr>
          <a:lstStyle/>
          <a:p>
            <a:pPr>
              <a:lnSpc>
                <a:spcPct val="125000"/>
              </a:lnSpc>
              <a:spcAft>
                <a:spcPts val="1200"/>
              </a:spcAft>
            </a:pPr>
            <a:r>
              <a:rPr sz="1550">
                <a:solidFill>
                  <a:srgbClr val="1F2937"/>
                </a:solidFill>
                <a:latin typeface="Segoe UI"/>
              </a:rPr>
              <a:t>•  Time budget: 7 minutes hands-on in your Goose workspace.</a:t>
            </a:r>
          </a:p>
          <a:p>
            <a:pPr>
              <a:lnSpc>
                <a:spcPct val="125000"/>
              </a:lnSpc>
              <a:spcAft>
                <a:spcPts val="1200"/>
              </a:spcAft>
            </a:pPr>
            <a:r>
              <a:rPr sz="1550">
                <a:solidFill>
                  <a:srgbClr val="1F2937"/>
                </a:solidFill>
                <a:latin typeface="Segoe UI"/>
              </a:rPr>
              <a:t>•  Submit the self-contained prompt below without attaching outside files.</a:t>
            </a:r>
          </a:p>
          <a:p>
            <a:pPr>
              <a:lnSpc>
                <a:spcPct val="125000"/>
              </a:lnSpc>
              <a:spcAft>
                <a:spcPts val="1200"/>
              </a:spcAft>
            </a:pPr>
            <a:r>
              <a:rPr sz="1550">
                <a:solidFill>
                  <a:srgbClr val="1F2937"/>
                </a:solidFill>
                <a:latin typeface="Segoe UI"/>
              </a:rPr>
              <a:t>•  Run the identical prompt three times in three clean sessions.</a:t>
            </a:r>
          </a:p>
          <a:p>
            <a:pPr>
              <a:lnSpc>
                <a:spcPct val="125000"/>
              </a:lnSpc>
              <a:spcAft>
                <a:spcPts val="1200"/>
              </a:spcAft>
            </a:pPr>
            <a:r>
              <a:rPr sz="1550">
                <a:solidFill>
                  <a:srgbClr val="1F2937"/>
                </a:solidFill>
                <a:latin typeface="Segoe UI"/>
              </a:rPr>
              <a:t>•  Compare the exact revenue numbers, citations, and wording across the three runs.</a:t>
            </a:r>
          </a:p>
          <a:p>
            <a:pPr>
              <a:lnSpc>
                <a:spcPct val="125000"/>
              </a:lnSpc>
              <a:spcAft>
                <a:spcPts val="1200"/>
              </a:spcAft>
            </a:pPr>
            <a:r>
              <a:rPr sz="1550">
                <a:solidFill>
                  <a:srgbClr val="1F2937"/>
                </a:solidFill>
                <a:latin typeface="Segoe UI"/>
              </a:rPr>
              <a:t>•  Notice how the model sounds equally confident on every run, even when numbers drift.</a:t>
            </a:r>
          </a:p>
        </p:txBody>
      </p:sp>
      <p:sp>
        <p:nvSpPr>
          <p:cNvPr id="7" name="Rounded Rectangle 6"/>
          <p:cNvSpPr/>
          <p:nvPr/>
        </p:nvSpPr>
        <p:spPr>
          <a:xfrm>
            <a:off x="5394960" y="1508760"/>
            <a:ext cx="5943600" cy="1307084"/>
          </a:xfrm>
          <a:prstGeom prst="roundRect">
            <a:avLst/>
          </a:prstGeom>
          <a:solidFill>
            <a:srgbClr val="F3F4F6"/>
          </a:solidFill>
          <a:ln w="12700">
            <a:solidFill>
              <a:srgbClr val="D1D5D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23560" y="1673352"/>
            <a:ext cx="5486400" cy="977900"/>
          </a:xfrm>
          <a:prstGeom prst="rect">
            <a:avLst/>
          </a:prstGeom>
          <a:noFill/>
        </p:spPr>
        <p:txBody>
          <a:bodyPr wrap="square" lIns="0" tIns="0" rIns="0" bIns="0">
            <a:spAutoFit/>
          </a:bodyPr>
          <a:lstStyle/>
          <a:p>
            <a:pPr>
              <a:lnSpc>
                <a:spcPct val="116000"/>
              </a:lnSpc>
            </a:pPr>
            <a:r>
              <a:rPr sz="950">
                <a:solidFill>
                  <a:srgbClr val="111827"/>
                </a:solidFill>
                <a:latin typeface="Consolas"/>
              </a:rPr>
              <a:t>Document</a:t>
            </a:r>
            <a:r>
              <a:rPr sz="950">
                <a:solidFill>
                  <a:srgbClr val="4B5563"/>
                </a:solidFill>
                <a:latin typeface="Consolas"/>
              </a:rPr>
              <a:t>:</a:t>
            </a:r>
          </a:p>
          <a:p>
            <a:pPr>
              <a:lnSpc>
                <a:spcPct val="116000"/>
              </a:lnSpc>
            </a:pPr>
            <a:r>
              <a:rPr sz="950">
                <a:solidFill>
                  <a:srgbClr val="047857"/>
                </a:solidFill>
                <a:latin typeface="Consolas"/>
              </a:rPr>
              <a:t>"Acme Industrial Technologies (NYSE: AIT) reported fourth-quarter consolidated revenue of $4,280 million, a 6% increase compared to $4,038 million in the prior-year period. Operating income expanded to $640 million from $595 million, reflecting price realization across heavy equipment lines."</a:t>
            </a:r>
          </a:p>
          <a:p>
            <a:pPr>
              <a:lnSpc>
                <a:spcPct val="116000"/>
              </a:lnSpc>
            </a:pPr>
            <a:r>
              <a:rPr sz="950">
                <a:latin typeface="Consolas"/>
              </a:rPr>
              <a:t> </a:t>
            </a:r>
          </a:p>
          <a:p>
            <a:pPr>
              <a:lnSpc>
                <a:spcPct val="116000"/>
              </a:lnSpc>
            </a:pPr>
            <a:r>
              <a:rPr sz="950">
                <a:solidFill>
                  <a:srgbClr val="111827"/>
                </a:solidFill>
                <a:latin typeface="Consolas"/>
              </a:rPr>
              <a:t>Instructions</a:t>
            </a:r>
            <a:r>
              <a:rPr sz="950">
                <a:solidFill>
                  <a:srgbClr val="4B5563"/>
                </a:solidFill>
                <a:latin typeface="Consolas"/>
              </a:rPr>
              <a:t>:</a:t>
            </a:r>
          </a:p>
          <a:p>
            <a:pPr>
              <a:lnSpc>
                <a:spcPct val="116000"/>
              </a:lnSpc>
            </a:pPr>
            <a:r>
              <a:rPr sz="950">
                <a:solidFill>
                  <a:srgbClr val="111827"/>
                </a:solidFill>
                <a:latin typeface="Consolas"/>
              </a:rPr>
              <a:t>Summarize</a:t>
            </a:r>
            <a:r>
              <a:rPr sz="950">
                <a:solidFill>
                  <a:srgbClr val="111827"/>
                </a:solidFill>
                <a:latin typeface="Consolas"/>
              </a:rPr>
              <a:t> </a:t>
            </a:r>
            <a:r>
              <a:rPr sz="950">
                <a:solidFill>
                  <a:srgbClr val="111827"/>
                </a:solidFill>
                <a:latin typeface="Consolas"/>
              </a:rPr>
              <a:t>the</a:t>
            </a:r>
            <a:r>
              <a:rPr sz="950">
                <a:solidFill>
                  <a:srgbClr val="111827"/>
                </a:solidFill>
                <a:latin typeface="Consolas"/>
              </a:rPr>
              <a:t> </a:t>
            </a:r>
            <a:r>
              <a:rPr sz="950">
                <a:solidFill>
                  <a:srgbClr val="111827"/>
                </a:solidFill>
                <a:latin typeface="Consolas"/>
              </a:rPr>
              <a:t>fourth-quarter</a:t>
            </a:r>
            <a:r>
              <a:rPr sz="950">
                <a:solidFill>
                  <a:srgbClr val="111827"/>
                </a:solidFill>
                <a:latin typeface="Consolas"/>
              </a:rPr>
              <a:t> </a:t>
            </a:r>
            <a:r>
              <a:rPr sz="950">
                <a:solidFill>
                  <a:srgbClr val="111827"/>
                </a:solidFill>
                <a:latin typeface="Consolas"/>
              </a:rPr>
              <a:t>performance</a:t>
            </a:r>
            <a:r>
              <a:rPr sz="950">
                <a:solidFill>
                  <a:srgbClr val="111827"/>
                </a:solidFill>
                <a:latin typeface="Consolas"/>
              </a:rPr>
              <a:t> </a:t>
            </a:r>
            <a:r>
              <a:rPr sz="950">
                <a:solidFill>
                  <a:srgbClr val="111827"/>
                </a:solidFill>
                <a:latin typeface="Consolas"/>
              </a:rPr>
              <a:t>for</a:t>
            </a:r>
            <a:r>
              <a:rPr sz="950">
                <a:solidFill>
                  <a:srgbClr val="111827"/>
                </a:solidFill>
                <a:latin typeface="Consolas"/>
              </a:rPr>
              <a:t> </a:t>
            </a:r>
            <a:r>
              <a:rPr sz="950">
                <a:solidFill>
                  <a:srgbClr val="111827"/>
                </a:solidFill>
                <a:latin typeface="Consolas"/>
              </a:rPr>
              <a:t>Acme</a:t>
            </a:r>
            <a:r>
              <a:rPr sz="950">
                <a:solidFill>
                  <a:srgbClr val="111827"/>
                </a:solidFill>
                <a:latin typeface="Consolas"/>
              </a:rPr>
              <a:t> </a:t>
            </a:r>
            <a:r>
              <a:rPr sz="950">
                <a:solidFill>
                  <a:srgbClr val="111827"/>
                </a:solidFill>
                <a:latin typeface="Consolas"/>
              </a:rPr>
              <a:t>Industrial</a:t>
            </a:r>
            <a:r>
              <a:rPr sz="950">
                <a:solidFill>
                  <a:srgbClr val="111827"/>
                </a:solidFill>
                <a:latin typeface="Consolas"/>
              </a:rPr>
              <a:t> </a:t>
            </a:r>
            <a:r>
              <a:rPr sz="950">
                <a:solidFill>
                  <a:srgbClr val="111827"/>
                </a:solidFill>
                <a:latin typeface="Consolas"/>
              </a:rPr>
              <a:t>Technologies.</a:t>
            </a:r>
          </a:p>
          <a:p>
            <a:pPr>
              <a:lnSpc>
                <a:spcPct val="116000"/>
              </a:lnSpc>
            </a:pPr>
            <a:r>
              <a:rPr sz="950">
                <a:solidFill>
                  <a:srgbClr val="111827"/>
                </a:solidFill>
                <a:latin typeface="Consolas"/>
              </a:rPr>
              <a:t>State</a:t>
            </a:r>
            <a:r>
              <a:rPr sz="950">
                <a:solidFill>
                  <a:srgbClr val="111827"/>
                </a:solidFill>
                <a:latin typeface="Consolas"/>
              </a:rPr>
              <a:t> </a:t>
            </a:r>
            <a:r>
              <a:rPr sz="950">
                <a:solidFill>
                  <a:srgbClr val="111827"/>
                </a:solidFill>
                <a:latin typeface="Consolas"/>
              </a:rPr>
              <a:t>the</a:t>
            </a:r>
            <a:r>
              <a:rPr sz="950">
                <a:solidFill>
                  <a:srgbClr val="111827"/>
                </a:solidFill>
                <a:latin typeface="Consolas"/>
              </a:rPr>
              <a:t> </a:t>
            </a:r>
            <a:r>
              <a:rPr sz="950">
                <a:solidFill>
                  <a:srgbClr val="111827"/>
                </a:solidFill>
                <a:latin typeface="Consolas"/>
              </a:rPr>
              <a:t>total</a:t>
            </a:r>
            <a:r>
              <a:rPr sz="950">
                <a:solidFill>
                  <a:srgbClr val="111827"/>
                </a:solidFill>
                <a:latin typeface="Consolas"/>
              </a:rPr>
              <a:t> </a:t>
            </a:r>
            <a:r>
              <a:rPr sz="950">
                <a:solidFill>
                  <a:srgbClr val="111827"/>
                </a:solidFill>
                <a:latin typeface="Consolas"/>
              </a:rPr>
              <a:t>revenue</a:t>
            </a:r>
            <a:r>
              <a:rPr sz="950">
                <a:solidFill>
                  <a:srgbClr val="111827"/>
                </a:solidFill>
                <a:latin typeface="Consolas"/>
              </a:rPr>
              <a:t> </a:t>
            </a:r>
            <a:r>
              <a:rPr sz="950">
                <a:solidFill>
                  <a:srgbClr val="111827"/>
                </a:solidFill>
                <a:latin typeface="Consolas"/>
              </a:rPr>
              <a:t>and</a:t>
            </a:r>
            <a:r>
              <a:rPr sz="950">
                <a:solidFill>
                  <a:srgbClr val="111827"/>
                </a:solidFill>
                <a:latin typeface="Consolas"/>
              </a:rPr>
              <a:t> </a:t>
            </a:r>
            <a:r>
              <a:rPr sz="950">
                <a:solidFill>
                  <a:srgbClr val="111827"/>
                </a:solidFill>
                <a:latin typeface="Consolas"/>
              </a:rPr>
              <a:t>the</a:t>
            </a:r>
            <a:r>
              <a:rPr sz="950">
                <a:solidFill>
                  <a:srgbClr val="111827"/>
                </a:solidFill>
                <a:latin typeface="Consolas"/>
              </a:rPr>
              <a:t> </a:t>
            </a:r>
            <a:r>
              <a:rPr sz="950">
                <a:solidFill>
                  <a:srgbClr val="111827"/>
                </a:solidFill>
                <a:latin typeface="Consolas"/>
              </a:rPr>
              <a:t>year-over-year</a:t>
            </a:r>
            <a:r>
              <a:rPr sz="950">
                <a:solidFill>
                  <a:srgbClr val="111827"/>
                </a:solidFill>
                <a:latin typeface="Consolas"/>
              </a:rPr>
              <a:t> </a:t>
            </a:r>
            <a:r>
              <a:rPr sz="950">
                <a:solidFill>
                  <a:srgbClr val="111827"/>
                </a:solidFill>
                <a:latin typeface="Consolas"/>
              </a:rPr>
              <a:t>growth</a:t>
            </a:r>
            <a:r>
              <a:rPr sz="950">
                <a:solidFill>
                  <a:srgbClr val="111827"/>
                </a:solidFill>
                <a:latin typeface="Consolas"/>
              </a:rPr>
              <a:t> </a:t>
            </a:r>
            <a:r>
              <a:rPr sz="950">
                <a:solidFill>
                  <a:srgbClr val="111827"/>
                </a:solidFill>
                <a:latin typeface="Consolas"/>
              </a:rPr>
              <a:t>rate.</a:t>
            </a:r>
          </a:p>
          <a:p>
            <a:pPr>
              <a:lnSpc>
                <a:spcPct val="116000"/>
              </a:lnSpc>
            </a:pPr>
            <a:r>
              <a:rPr sz="950">
                <a:solidFill>
                  <a:srgbClr val="111827"/>
                </a:solidFill>
                <a:latin typeface="Consolas"/>
              </a:rPr>
              <a:t>Use</a:t>
            </a:r>
            <a:r>
              <a:rPr sz="950">
                <a:solidFill>
                  <a:srgbClr val="111827"/>
                </a:solidFill>
                <a:latin typeface="Consolas"/>
              </a:rPr>
              <a:t> </a:t>
            </a:r>
            <a:r>
              <a:rPr sz="950">
                <a:solidFill>
                  <a:srgbClr val="111827"/>
                </a:solidFill>
                <a:latin typeface="Consolas"/>
              </a:rPr>
              <a:t>two</a:t>
            </a:r>
            <a:r>
              <a:rPr sz="950">
                <a:solidFill>
                  <a:srgbClr val="111827"/>
                </a:solidFill>
                <a:latin typeface="Consolas"/>
              </a:rPr>
              <a:t> </a:t>
            </a:r>
            <a:r>
              <a:rPr sz="950">
                <a:solidFill>
                  <a:srgbClr val="111827"/>
                </a:solidFill>
                <a:latin typeface="Consolas"/>
              </a:rPr>
              <a:t>concise</a:t>
            </a:r>
            <a:r>
              <a:rPr sz="950">
                <a:solidFill>
                  <a:srgbClr val="111827"/>
                </a:solidFill>
                <a:latin typeface="Consolas"/>
              </a:rPr>
              <a:t> </a:t>
            </a:r>
            <a:r>
              <a:rPr sz="950">
                <a:solidFill>
                  <a:srgbClr val="111827"/>
                </a:solidFill>
                <a:latin typeface="Consolas"/>
              </a:rPr>
              <a:t>sentences.</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CFB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548640"/>
            <a:ext cx="10515600" cy="731520"/>
          </a:xfrm>
          <a:prstGeom prst="rect">
            <a:avLst/>
          </a:prstGeom>
          <a:noFill/>
        </p:spPr>
        <p:txBody>
          <a:bodyPr wrap="square" lIns="0" tIns="0" rIns="0" bIns="0">
            <a:spAutoFit/>
          </a:bodyPr>
          <a:lstStyle/>
          <a:p>
            <a:pPr>
              <a:defRPr sz="2800" b="1">
                <a:solidFill>
                  <a:srgbClr val="1E1B4B"/>
                </a:solidFill>
                <a:latin typeface="Segoe UI"/>
              </a:defRPr>
            </a:pPr>
            <a:r>
              <a:t>Executive Rule: Probabilistic Text Is Never Math</a:t>
            </a:r>
          </a:p>
        </p:txBody>
      </p:sp>
      <p:sp>
        <p:nvSpPr>
          <p:cNvPr id="4" name="Rectangle 3"/>
          <p:cNvSpPr/>
          <p:nvPr/>
        </p:nvSpPr>
        <p:spPr>
          <a:xfrm>
            <a:off x="822960" y="1234440"/>
            <a:ext cx="10545775" cy="13716"/>
          </a:xfrm>
          <a:prstGeom prst="rect">
            <a:avLst/>
          </a:prstGeom>
          <a:solidFill>
            <a:srgbClr val="E5E7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601200" y="6309360"/>
            <a:ext cx="1737360" cy="365760"/>
          </a:xfrm>
          <a:prstGeom prst="rect">
            <a:avLst/>
          </a:prstGeom>
          <a:noFill/>
        </p:spPr>
        <p:txBody>
          <a:bodyPr wrap="none" rIns="0" bIns="0">
            <a:spAutoFit/>
          </a:bodyPr>
          <a:lstStyle/>
          <a:p>
            <a:pPr algn="r">
              <a:defRPr sz="1100">
                <a:solidFill>
                  <a:srgbClr val="6B7280"/>
                </a:solidFill>
                <a:latin typeface="Segoe UI"/>
              </a:defRPr>
            </a:pPr>
            <a:r>
              <a:t>15 / 65</a:t>
            </a:r>
          </a:p>
        </p:txBody>
      </p:sp>
      <p:sp>
        <p:nvSpPr>
          <p:cNvPr id="6" name="TextBox 5"/>
          <p:cNvSpPr txBox="1"/>
          <p:nvPr/>
        </p:nvSpPr>
        <p:spPr>
          <a:xfrm>
            <a:off x="822960" y="1508760"/>
            <a:ext cx="10515600" cy="4983480"/>
          </a:xfrm>
          <a:prstGeom prst="rect">
            <a:avLst/>
          </a:prstGeom>
          <a:noFill/>
        </p:spPr>
        <p:txBody>
          <a:bodyPr wrap="square" lIns="0" tIns="0">
            <a:spAutoFit/>
          </a:bodyPr>
          <a:lstStyle/>
          <a:p>
            <a:pPr>
              <a:lnSpc>
                <a:spcPct val="125000"/>
              </a:lnSpc>
              <a:spcAft>
                <a:spcPts val="1200"/>
              </a:spcAft>
            </a:pPr>
            <a:r>
              <a:rPr sz="1550">
                <a:solidFill>
                  <a:srgbClr val="1F2937"/>
                </a:solidFill>
                <a:latin typeface="Segoe UI"/>
              </a:rPr>
              <a:t>•  Never allow unguided text generation to serve as the source of balance sheet data.</a:t>
            </a:r>
          </a:p>
          <a:p>
            <a:pPr>
              <a:lnSpc>
                <a:spcPct val="125000"/>
              </a:lnSpc>
              <a:spcAft>
                <a:spcPts val="1200"/>
              </a:spcAft>
            </a:pPr>
            <a:r>
              <a:rPr sz="1550">
                <a:solidFill>
                  <a:srgbClr val="1F2937"/>
                </a:solidFill>
                <a:latin typeface="Segoe UI"/>
              </a:rPr>
              <a:t>•  Treat every generated number as an unverified draft until checked against primary filings.</a:t>
            </a:r>
          </a:p>
          <a:p>
            <a:pPr>
              <a:lnSpc>
                <a:spcPct val="125000"/>
              </a:lnSpc>
              <a:spcAft>
                <a:spcPts val="1200"/>
              </a:spcAft>
            </a:pPr>
            <a:r>
              <a:rPr sz="1550">
                <a:solidFill>
                  <a:srgbClr val="1F2937"/>
                </a:solidFill>
                <a:latin typeface="Segoe UI"/>
              </a:rPr>
              <a:t>•  Remember that model confidence reflects grammatical probability, not factual truth.</a:t>
            </a:r>
          </a:p>
          <a:p>
            <a:pPr>
              <a:lnSpc>
                <a:spcPct val="125000"/>
              </a:lnSpc>
              <a:spcAft>
                <a:spcPts val="1200"/>
              </a:spcAft>
            </a:pPr>
            <a:r>
              <a:rPr sz="1550">
                <a:solidFill>
                  <a:srgbClr val="1F2937"/>
                </a:solidFill>
                <a:latin typeface="Segoe UI"/>
              </a:rPr>
              <a:t>•  Require deterministic tools whenever numbers must be calculated or verified.</a:t>
            </a:r>
          </a:p>
          <a:p>
            <a:pPr>
              <a:lnSpc>
                <a:spcPct val="125000"/>
              </a:lnSpc>
              <a:spcAft>
                <a:spcPts val="1200"/>
              </a:spcAft>
            </a:pPr>
            <a:r>
              <a:rPr sz="1550">
                <a:solidFill>
                  <a:srgbClr val="1F2937"/>
                </a:solidFill>
                <a:latin typeface="Segoe UI"/>
              </a:rPr>
              <a:t>•  Put human review gates in front of every customer-facing or regulatory document.</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CFB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548640"/>
            <a:ext cx="10515600" cy="731520"/>
          </a:xfrm>
          <a:prstGeom prst="rect">
            <a:avLst/>
          </a:prstGeom>
          <a:noFill/>
        </p:spPr>
        <p:txBody>
          <a:bodyPr wrap="square" lIns="0" tIns="0" rIns="0" bIns="0">
            <a:spAutoFit/>
          </a:bodyPr>
          <a:lstStyle/>
          <a:p>
            <a:pPr>
              <a:defRPr sz="2800" b="1">
                <a:solidFill>
                  <a:srgbClr val="1E1B4B"/>
                </a:solidFill>
                <a:latin typeface="Segoe UI"/>
              </a:defRPr>
            </a:pPr>
            <a:r>
              <a:t>Cycle 1 Checkpoint: Questions and Synthesis</a:t>
            </a:r>
          </a:p>
        </p:txBody>
      </p:sp>
      <p:sp>
        <p:nvSpPr>
          <p:cNvPr id="4" name="Rectangle 3"/>
          <p:cNvSpPr/>
          <p:nvPr/>
        </p:nvSpPr>
        <p:spPr>
          <a:xfrm>
            <a:off x="822960" y="1234440"/>
            <a:ext cx="10545775" cy="13716"/>
          </a:xfrm>
          <a:prstGeom prst="rect">
            <a:avLst/>
          </a:prstGeom>
          <a:solidFill>
            <a:srgbClr val="E5E7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601200" y="6309360"/>
            <a:ext cx="1737360" cy="365760"/>
          </a:xfrm>
          <a:prstGeom prst="rect">
            <a:avLst/>
          </a:prstGeom>
          <a:noFill/>
        </p:spPr>
        <p:txBody>
          <a:bodyPr wrap="none" rIns="0" bIns="0">
            <a:spAutoFit/>
          </a:bodyPr>
          <a:lstStyle/>
          <a:p>
            <a:pPr algn="r">
              <a:defRPr sz="1100">
                <a:solidFill>
                  <a:srgbClr val="6B7280"/>
                </a:solidFill>
                <a:latin typeface="Segoe UI"/>
              </a:defRPr>
            </a:pPr>
            <a:r>
              <a:t>16 / 65</a:t>
            </a:r>
          </a:p>
        </p:txBody>
      </p:sp>
      <p:sp>
        <p:nvSpPr>
          <p:cNvPr id="6" name="TextBox 5"/>
          <p:cNvSpPr txBox="1"/>
          <p:nvPr/>
        </p:nvSpPr>
        <p:spPr>
          <a:xfrm>
            <a:off x="822960" y="1508760"/>
            <a:ext cx="10515600" cy="4983480"/>
          </a:xfrm>
          <a:prstGeom prst="rect">
            <a:avLst/>
          </a:prstGeom>
          <a:noFill/>
        </p:spPr>
        <p:txBody>
          <a:bodyPr wrap="square" lIns="0" tIns="0">
            <a:spAutoFit/>
          </a:bodyPr>
          <a:lstStyle/>
          <a:p>
            <a:pPr>
              <a:lnSpc>
                <a:spcPct val="125000"/>
              </a:lnSpc>
              <a:spcAft>
                <a:spcPts val="1200"/>
              </a:spcAft>
            </a:pPr>
            <a:r>
              <a:rPr sz="1550">
                <a:solidFill>
                  <a:srgbClr val="1F2937"/>
                </a:solidFill>
                <a:latin typeface="Segoe UI"/>
              </a:rPr>
              <a:t>•  </a:t>
            </a:r>
            <a:r>
              <a:rPr sz="1550" b="1">
                <a:solidFill>
                  <a:srgbClr val="1F2937"/>
                </a:solidFill>
                <a:latin typeface="Segoe UI"/>
              </a:rPr>
              <a:t>Target Clock</a:t>
            </a:r>
            <a:r>
              <a:rPr sz="1550">
                <a:solidFill>
                  <a:srgbClr val="1F2937"/>
                </a:solidFill>
                <a:latin typeface="Segoe UI"/>
              </a:rPr>
              <a:t>: Concludes at </a:t>
            </a:r>
            <a:r>
              <a:rPr sz="1550" b="1">
                <a:solidFill>
                  <a:srgbClr val="1F2937"/>
                </a:solidFill>
                <a:latin typeface="Segoe UI"/>
              </a:rPr>
              <a:t>10:35 AM</a:t>
            </a:r>
            <a:r>
              <a:rPr sz="1550">
                <a:solidFill>
                  <a:srgbClr val="1F2937"/>
                </a:solidFill>
                <a:latin typeface="Segoe UI"/>
              </a:rPr>
              <a:t>.</a:t>
            </a:r>
          </a:p>
          <a:p>
            <a:pPr>
              <a:lnSpc>
                <a:spcPct val="125000"/>
              </a:lnSpc>
              <a:spcAft>
                <a:spcPts val="1200"/>
              </a:spcAft>
            </a:pPr>
            <a:r>
              <a:rPr sz="1550">
                <a:solidFill>
                  <a:srgbClr val="1F2937"/>
                </a:solidFill>
                <a:latin typeface="Segoe UI"/>
              </a:rPr>
              <a:t>•  Key takeaway: Word prediction explains why models invent numbers with total confidence.</a:t>
            </a:r>
          </a:p>
          <a:p>
            <a:pPr>
              <a:lnSpc>
                <a:spcPct val="125000"/>
              </a:lnSpc>
              <a:spcAft>
                <a:spcPts val="1200"/>
              </a:spcAft>
            </a:pPr>
            <a:r>
              <a:rPr sz="1550">
                <a:solidFill>
                  <a:srgbClr val="1F2937"/>
                </a:solidFill>
                <a:latin typeface="Segoe UI"/>
              </a:rPr>
              <a:t>•  Core rule: Check every extracted number against primary source text.</a:t>
            </a:r>
          </a:p>
          <a:p>
            <a:pPr>
              <a:lnSpc>
                <a:spcPct val="125000"/>
              </a:lnSpc>
              <a:spcAft>
                <a:spcPts val="1200"/>
              </a:spcAft>
            </a:pPr>
            <a:r>
              <a:rPr sz="1550">
                <a:solidFill>
                  <a:srgbClr val="1F2937"/>
                </a:solidFill>
                <a:latin typeface="Segoe UI"/>
              </a:rPr>
              <a:t>•  Next block: Cycle 2 begins immediately at 10:35 AM.</a:t>
            </a:r>
          </a:p>
          <a:p>
            <a:pPr>
              <a:lnSpc>
                <a:spcPct val="125000"/>
              </a:lnSpc>
              <a:spcAft>
                <a:spcPts val="1200"/>
              </a:spcAft>
            </a:pPr>
            <a:r>
              <a:rPr sz="1550">
                <a:solidFill>
                  <a:srgbClr val="1F2937"/>
                </a:solidFill>
                <a:latin typeface="Segoe UI"/>
              </a:rPr>
              <a:t>•  Questions on tokens, probability trees, or run-to-run drift?</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CFB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1097280" y="1828800"/>
            <a:ext cx="1371600" cy="54864"/>
          </a:xfrm>
          <a:prstGeom prst="rect">
            <a:avLst/>
          </a:prstGeom>
          <a:solidFill>
            <a:srgbClr val="D9770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97280" y="2103120"/>
            <a:ext cx="9966960" cy="3200400"/>
          </a:xfrm>
          <a:prstGeom prst="rect">
            <a:avLst/>
          </a:prstGeom>
          <a:noFill/>
        </p:spPr>
        <p:txBody>
          <a:bodyPr wrap="square" lIns="0" tIns="0">
            <a:spAutoFit/>
          </a:bodyPr>
          <a:lstStyle/>
          <a:p>
            <a:pPr>
              <a:spcAft>
                <a:spcPts val="1000"/>
              </a:spcAft>
              <a:defRPr sz="1400" b="1">
                <a:solidFill>
                  <a:srgbClr val="D97706"/>
                </a:solidFill>
                <a:latin typeface="Segoe UI"/>
              </a:defRPr>
            </a:pPr>
            <a:r>
              <a:t>SECTION 2: CYCLE 2</a:t>
            </a:r>
          </a:p>
          <a:p>
            <a:pPr>
              <a:spcAft>
                <a:spcPts val="1400"/>
              </a:spcAft>
              <a:defRPr sz="3600" b="1">
                <a:solidFill>
                  <a:srgbClr val="1E1B4B"/>
                </a:solidFill>
                <a:latin typeface="Segoe UI"/>
              </a:defRPr>
            </a:pPr>
            <a:r>
              <a:t>Multi-Turn: The Stateless Courier</a:t>
            </a:r>
          </a:p>
          <a:p>
            <a:pPr>
              <a:defRPr sz="2000">
                <a:solidFill>
                  <a:srgbClr val="1F2937"/>
                </a:solidFill>
                <a:latin typeface="Segoe UI"/>
              </a:defRPr>
            </a:pPr>
            <a:r>
              <a:t>10:35 to 10:55 | Statelessness, Quadratic Costs, and Attention Decay</a:t>
            </a:r>
          </a:p>
        </p:txBody>
      </p:sp>
      <p:sp>
        <p:nvSpPr>
          <p:cNvPr id="5" name="TextBox 4"/>
          <p:cNvSpPr txBox="1"/>
          <p:nvPr/>
        </p:nvSpPr>
        <p:spPr>
          <a:xfrm>
            <a:off x="9601200" y="6309360"/>
            <a:ext cx="1737360" cy="365760"/>
          </a:xfrm>
          <a:prstGeom prst="rect">
            <a:avLst/>
          </a:prstGeom>
          <a:noFill/>
        </p:spPr>
        <p:txBody>
          <a:bodyPr wrap="none" rIns="0" bIns="0">
            <a:spAutoFit/>
          </a:bodyPr>
          <a:lstStyle/>
          <a:p>
            <a:pPr algn="r">
              <a:defRPr sz="1100">
                <a:solidFill>
                  <a:srgbClr val="6B7280"/>
                </a:solidFill>
                <a:latin typeface="Segoe UI"/>
              </a:defRPr>
            </a:pPr>
            <a:r>
              <a:t>17 / 65</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CFB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548640"/>
            <a:ext cx="10515600" cy="731520"/>
          </a:xfrm>
          <a:prstGeom prst="rect">
            <a:avLst/>
          </a:prstGeom>
          <a:noFill/>
        </p:spPr>
        <p:txBody>
          <a:bodyPr wrap="square" lIns="0" tIns="0" rIns="0" bIns="0">
            <a:spAutoFit/>
          </a:bodyPr>
          <a:lstStyle/>
          <a:p>
            <a:pPr>
              <a:defRPr sz="2800" b="1">
                <a:solidFill>
                  <a:srgbClr val="1E1B4B"/>
                </a:solidFill>
                <a:latin typeface="Segoe UI"/>
              </a:defRPr>
            </a:pPr>
            <a:r>
              <a:t>Models Retain Zero Memory Across Requests</a:t>
            </a:r>
          </a:p>
        </p:txBody>
      </p:sp>
      <p:sp>
        <p:nvSpPr>
          <p:cNvPr id="4" name="Rectangle 3"/>
          <p:cNvSpPr/>
          <p:nvPr/>
        </p:nvSpPr>
        <p:spPr>
          <a:xfrm>
            <a:off x="822960" y="1234440"/>
            <a:ext cx="10545775" cy="13716"/>
          </a:xfrm>
          <a:prstGeom prst="rect">
            <a:avLst/>
          </a:prstGeom>
          <a:solidFill>
            <a:srgbClr val="E5E7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601200" y="6309360"/>
            <a:ext cx="1737360" cy="365760"/>
          </a:xfrm>
          <a:prstGeom prst="rect">
            <a:avLst/>
          </a:prstGeom>
          <a:noFill/>
        </p:spPr>
        <p:txBody>
          <a:bodyPr wrap="none" rIns="0" bIns="0">
            <a:spAutoFit/>
          </a:bodyPr>
          <a:lstStyle/>
          <a:p>
            <a:pPr algn="r">
              <a:defRPr sz="1100">
                <a:solidFill>
                  <a:srgbClr val="6B7280"/>
                </a:solidFill>
                <a:latin typeface="Segoe UI"/>
              </a:defRPr>
            </a:pPr>
            <a:r>
              <a:t>18 / 65</a:t>
            </a:r>
          </a:p>
        </p:txBody>
      </p:sp>
      <p:sp>
        <p:nvSpPr>
          <p:cNvPr id="6" name="TextBox 5"/>
          <p:cNvSpPr txBox="1"/>
          <p:nvPr/>
        </p:nvSpPr>
        <p:spPr>
          <a:xfrm>
            <a:off x="822960" y="1508760"/>
            <a:ext cx="10515600" cy="4983480"/>
          </a:xfrm>
          <a:prstGeom prst="rect">
            <a:avLst/>
          </a:prstGeom>
          <a:noFill/>
        </p:spPr>
        <p:txBody>
          <a:bodyPr wrap="square" lIns="0" tIns="0">
            <a:spAutoFit/>
          </a:bodyPr>
          <a:lstStyle/>
          <a:p>
            <a:pPr>
              <a:lnSpc>
                <a:spcPct val="125000"/>
              </a:lnSpc>
              <a:spcAft>
                <a:spcPts val="1200"/>
              </a:spcAft>
            </a:pPr>
            <a:r>
              <a:rPr sz="1550">
                <a:solidFill>
                  <a:srgbClr val="1F2937"/>
                </a:solidFill>
                <a:latin typeface="Segoe UI"/>
              </a:rPr>
              <a:t>•  Cloud language models are stateless HTTP services.</a:t>
            </a:r>
          </a:p>
          <a:p>
            <a:pPr>
              <a:lnSpc>
                <a:spcPct val="125000"/>
              </a:lnSpc>
              <a:spcAft>
                <a:spcPts val="1200"/>
              </a:spcAft>
            </a:pPr>
            <a:r>
              <a:rPr sz="1550">
                <a:solidFill>
                  <a:srgbClr val="1F2937"/>
                </a:solidFill>
                <a:latin typeface="Segoe UI"/>
              </a:rPr>
              <a:t>•  The model keeps no memory of your earlier questions or its own previous answers.</a:t>
            </a:r>
          </a:p>
          <a:p>
            <a:pPr>
              <a:lnSpc>
                <a:spcPct val="125000"/>
              </a:lnSpc>
              <a:spcAft>
                <a:spcPts val="1200"/>
              </a:spcAft>
            </a:pPr>
            <a:r>
              <a:rPr sz="1550">
                <a:solidFill>
                  <a:srgbClr val="1F2937"/>
                </a:solidFill>
                <a:latin typeface="Segoe UI"/>
              </a:rPr>
              <a:t>•  Each call runs in temporary server memory and vanishes as soon as the answer ships.</a:t>
            </a:r>
          </a:p>
          <a:p>
            <a:pPr>
              <a:lnSpc>
                <a:spcPct val="125000"/>
              </a:lnSpc>
              <a:spcAft>
                <a:spcPts val="1200"/>
              </a:spcAft>
            </a:pPr>
            <a:r>
              <a:rPr sz="1550">
                <a:solidFill>
                  <a:srgbClr val="1F2937"/>
                </a:solidFill>
                <a:latin typeface="Segoe UI"/>
              </a:rPr>
              <a:t>•  Conversation history exists only because your laptop saves the transcript.</a:t>
            </a:r>
          </a:p>
          <a:p>
            <a:pPr>
              <a:lnSpc>
                <a:spcPct val="125000"/>
              </a:lnSpc>
              <a:spcAft>
                <a:spcPts val="1200"/>
              </a:spcAft>
            </a:pPr>
            <a:r>
              <a:rPr sz="1550">
                <a:solidFill>
                  <a:srgbClr val="1F2937"/>
                </a:solidFill>
                <a:latin typeface="Segoe UI"/>
              </a:rPr>
              <a:t>•  Ongoing chat is an illusion created by your client application.</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CFB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548640"/>
            <a:ext cx="10515600" cy="731520"/>
          </a:xfrm>
          <a:prstGeom prst="rect">
            <a:avLst/>
          </a:prstGeom>
          <a:noFill/>
        </p:spPr>
        <p:txBody>
          <a:bodyPr wrap="square" lIns="0" tIns="0" rIns="0" bIns="0">
            <a:spAutoFit/>
          </a:bodyPr>
          <a:lstStyle/>
          <a:p>
            <a:pPr>
              <a:defRPr sz="2800" b="1">
                <a:solidFill>
                  <a:srgbClr val="1E1B4B"/>
                </a:solidFill>
                <a:latin typeface="Segoe UI"/>
              </a:defRPr>
            </a:pPr>
            <a:r>
              <a:t>Harness Reships History on Every Turn</a:t>
            </a:r>
          </a:p>
        </p:txBody>
      </p:sp>
      <p:sp>
        <p:nvSpPr>
          <p:cNvPr id="4" name="Rectangle 3"/>
          <p:cNvSpPr/>
          <p:nvPr/>
        </p:nvSpPr>
        <p:spPr>
          <a:xfrm>
            <a:off x="822960" y="1234440"/>
            <a:ext cx="10545775" cy="13716"/>
          </a:xfrm>
          <a:prstGeom prst="rect">
            <a:avLst/>
          </a:prstGeom>
          <a:solidFill>
            <a:srgbClr val="E5E7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601200" y="6309360"/>
            <a:ext cx="1737360" cy="365760"/>
          </a:xfrm>
          <a:prstGeom prst="rect">
            <a:avLst/>
          </a:prstGeom>
          <a:noFill/>
        </p:spPr>
        <p:txBody>
          <a:bodyPr wrap="none" rIns="0" bIns="0">
            <a:spAutoFit/>
          </a:bodyPr>
          <a:lstStyle/>
          <a:p>
            <a:pPr algn="r">
              <a:defRPr sz="1100">
                <a:solidFill>
                  <a:srgbClr val="6B7280"/>
                </a:solidFill>
                <a:latin typeface="Segoe UI"/>
              </a:defRPr>
            </a:pPr>
            <a:r>
              <a:t>19 / 65</a:t>
            </a:r>
          </a:p>
        </p:txBody>
      </p:sp>
      <p:pic>
        <p:nvPicPr>
          <p:cNvPr id="6" name="Picture 5" descr="image.png"/>
          <p:cNvPicPr>
            <a:picLocks noChangeAspect="1"/>
          </p:cNvPicPr>
          <p:nvPr/>
        </p:nvPicPr>
        <p:blipFill>
          <a:blip r:embed="rId2"/>
          <a:stretch>
            <a:fillRect/>
          </a:stretch>
        </p:blipFill>
        <p:spPr>
          <a:xfrm>
            <a:off x="4443969" y="1417320"/>
            <a:ext cx="3303757" cy="3611880"/>
          </a:xfrm>
          <a:prstGeom prst="rect">
            <a:avLst/>
          </a:prstGeom>
        </p:spPr>
      </p:pic>
      <p:sp>
        <p:nvSpPr>
          <p:cNvPr id="7" name="TextBox 6"/>
          <p:cNvSpPr txBox="1"/>
          <p:nvPr/>
        </p:nvSpPr>
        <p:spPr>
          <a:xfrm>
            <a:off x="822960" y="5120640"/>
            <a:ext cx="10515600" cy="1371600"/>
          </a:xfrm>
          <a:prstGeom prst="rect">
            <a:avLst/>
          </a:prstGeom>
          <a:noFill/>
        </p:spPr>
        <p:txBody>
          <a:bodyPr wrap="square" lIns="0" tIns="0">
            <a:spAutoFit/>
          </a:bodyPr>
          <a:lstStyle/>
          <a:p>
            <a:pPr>
              <a:lnSpc>
                <a:spcPct val="125000"/>
              </a:lnSpc>
              <a:spcAft>
                <a:spcPts val="1200"/>
              </a:spcAft>
            </a:pPr>
            <a:r>
              <a:rPr sz="1550">
                <a:solidFill>
                  <a:srgbClr val="1F2937"/>
                </a:solidFill>
                <a:latin typeface="Segoe UI"/>
              </a:rPr>
              <a:t>•  When you type a follow-up question, your software bundles all prior messages.</a:t>
            </a:r>
          </a:p>
          <a:p>
            <a:pPr>
              <a:lnSpc>
                <a:spcPct val="125000"/>
              </a:lnSpc>
              <a:spcAft>
                <a:spcPts val="1200"/>
              </a:spcAft>
            </a:pPr>
            <a:r>
              <a:rPr sz="1550">
                <a:solidFill>
                  <a:srgbClr val="1F2937"/>
                </a:solidFill>
                <a:latin typeface="Segoe UI"/>
              </a:rPr>
              <a:t>•  The growing list of messages travels across the network as a new HTTP request.</a:t>
            </a:r>
          </a:p>
          <a:p>
            <a:pPr>
              <a:lnSpc>
                <a:spcPct val="125000"/>
              </a:lnSpc>
              <a:spcAft>
                <a:spcPts val="1200"/>
              </a:spcAft>
            </a:pPr>
            <a:r>
              <a:rPr sz="1550">
                <a:solidFill>
                  <a:srgbClr val="1F2937"/>
                </a:solidFill>
                <a:latin typeface="Segoe UI"/>
              </a:rPr>
              <a:t>•  The model reads the entire transcript from the beginning before writing the next word.</a:t>
            </a:r>
          </a:p>
          <a:p>
            <a:pPr>
              <a:lnSpc>
                <a:spcPct val="125000"/>
              </a:lnSpc>
              <a:spcAft>
                <a:spcPts val="1200"/>
              </a:spcAft>
            </a:pPr>
            <a:r>
              <a:rPr sz="1550">
                <a:solidFill>
                  <a:srgbClr val="1F2937"/>
                </a:solidFill>
                <a:latin typeface="Segoe UI"/>
              </a:rPr>
              <a:t>•  Long chat sessions resend hundreds of redundant words on every keystroke.</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CFB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548640"/>
            <a:ext cx="10515600" cy="731520"/>
          </a:xfrm>
          <a:prstGeom prst="rect">
            <a:avLst/>
          </a:prstGeom>
          <a:noFill/>
        </p:spPr>
        <p:txBody>
          <a:bodyPr wrap="square" lIns="0" tIns="0" rIns="0" bIns="0">
            <a:spAutoFit/>
          </a:bodyPr>
          <a:lstStyle/>
          <a:p>
            <a:pPr>
              <a:defRPr sz="2800" b="1">
                <a:solidFill>
                  <a:srgbClr val="1E1B4B"/>
                </a:solidFill>
                <a:latin typeface="Segoe UI"/>
              </a:defRPr>
            </a:pPr>
            <a:r>
              <a:t>Transcripts Flow in a Continuous Loop</a:t>
            </a:r>
          </a:p>
        </p:txBody>
      </p:sp>
      <p:sp>
        <p:nvSpPr>
          <p:cNvPr id="4" name="Rectangle 3"/>
          <p:cNvSpPr/>
          <p:nvPr/>
        </p:nvSpPr>
        <p:spPr>
          <a:xfrm>
            <a:off x="822960" y="1234440"/>
            <a:ext cx="10545775" cy="13716"/>
          </a:xfrm>
          <a:prstGeom prst="rect">
            <a:avLst/>
          </a:prstGeom>
          <a:solidFill>
            <a:srgbClr val="E5E7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601200" y="6309360"/>
            <a:ext cx="1737360" cy="365760"/>
          </a:xfrm>
          <a:prstGeom prst="rect">
            <a:avLst/>
          </a:prstGeom>
          <a:noFill/>
        </p:spPr>
        <p:txBody>
          <a:bodyPr wrap="none" rIns="0" bIns="0">
            <a:spAutoFit/>
          </a:bodyPr>
          <a:lstStyle/>
          <a:p>
            <a:pPr algn="r">
              <a:defRPr sz="1100">
                <a:solidFill>
                  <a:srgbClr val="6B7280"/>
                </a:solidFill>
                <a:latin typeface="Segoe UI"/>
              </a:defRPr>
            </a:pPr>
            <a:r>
              <a:t>20 / 65</a:t>
            </a:r>
          </a:p>
        </p:txBody>
      </p:sp>
      <p:pic>
        <p:nvPicPr>
          <p:cNvPr id="6" name="Picture 5" descr="image.png"/>
          <p:cNvPicPr>
            <a:picLocks noChangeAspect="1"/>
          </p:cNvPicPr>
          <p:nvPr/>
        </p:nvPicPr>
        <p:blipFill>
          <a:blip r:embed="rId2"/>
          <a:stretch>
            <a:fillRect/>
          </a:stretch>
        </p:blipFill>
        <p:spPr>
          <a:xfrm>
            <a:off x="4469757" y="1417320"/>
            <a:ext cx="3252181" cy="3611880"/>
          </a:xfrm>
          <a:prstGeom prst="rect">
            <a:avLst/>
          </a:prstGeom>
        </p:spPr>
      </p:pic>
      <p:sp>
        <p:nvSpPr>
          <p:cNvPr id="7" name="TextBox 6"/>
          <p:cNvSpPr txBox="1"/>
          <p:nvPr/>
        </p:nvSpPr>
        <p:spPr>
          <a:xfrm>
            <a:off x="822960" y="5120640"/>
            <a:ext cx="10515600" cy="1371600"/>
          </a:xfrm>
          <a:prstGeom prst="rect">
            <a:avLst/>
          </a:prstGeom>
          <a:noFill/>
        </p:spPr>
        <p:txBody>
          <a:bodyPr wrap="square" lIns="0" tIns="0">
            <a:spAutoFit/>
          </a:bodyPr>
          <a:lstStyle/>
          <a:p>
            <a:pPr>
              <a:lnSpc>
                <a:spcPct val="125000"/>
              </a:lnSpc>
              <a:spcAft>
                <a:spcPts val="1200"/>
              </a:spcAft>
            </a:pPr>
            <a:r>
              <a:rPr sz="1550">
                <a:solidFill>
                  <a:srgbClr val="1F2937"/>
                </a:solidFill>
                <a:latin typeface="Segoe UI"/>
              </a:rPr>
              <a:t>•  Your software acts as a courier carrying messages back and forth.</a:t>
            </a:r>
          </a:p>
          <a:p>
            <a:pPr>
              <a:lnSpc>
                <a:spcPct val="125000"/>
              </a:lnSpc>
              <a:spcAft>
                <a:spcPts val="1200"/>
              </a:spcAft>
            </a:pPr>
            <a:r>
              <a:rPr sz="1550">
                <a:solidFill>
                  <a:srgbClr val="1F2937"/>
                </a:solidFill>
                <a:latin typeface="Segoe UI"/>
              </a:rPr>
              <a:t>•  The transcript grows in your computer memory while the remote model stays blank.</a:t>
            </a:r>
          </a:p>
          <a:p>
            <a:pPr>
              <a:lnSpc>
                <a:spcPct val="125000"/>
              </a:lnSpc>
              <a:spcAft>
                <a:spcPts val="1200"/>
              </a:spcAft>
            </a:pPr>
            <a:r>
              <a:rPr sz="1550">
                <a:solidFill>
                  <a:srgbClr val="1F2937"/>
                </a:solidFill>
                <a:latin typeface="Segoe UI"/>
              </a:rPr>
              <a:t>•  Early errors and discarded ideas remain trapped inside the transcript.</a:t>
            </a:r>
          </a:p>
          <a:p>
            <a:pPr>
              <a:lnSpc>
                <a:spcPct val="125000"/>
              </a:lnSpc>
              <a:spcAft>
                <a:spcPts val="1200"/>
              </a:spcAft>
            </a:pPr>
            <a:r>
              <a:rPr sz="1550">
                <a:solidFill>
                  <a:srgbClr val="1F2937"/>
                </a:solidFill>
                <a:latin typeface="Segoe UI"/>
              </a:rPr>
              <a:t>•  Managing conversation state in local code is essential for clean work.</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CFB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548640"/>
            <a:ext cx="10515600" cy="731520"/>
          </a:xfrm>
          <a:prstGeom prst="rect">
            <a:avLst/>
          </a:prstGeom>
          <a:noFill/>
        </p:spPr>
        <p:txBody>
          <a:bodyPr wrap="square" lIns="0" tIns="0" rIns="0" bIns="0">
            <a:spAutoFit/>
          </a:bodyPr>
          <a:lstStyle/>
          <a:p>
            <a:pPr>
              <a:defRPr sz="2800" b="1">
                <a:solidFill>
                  <a:srgbClr val="1E1B4B"/>
                </a:solidFill>
                <a:latin typeface="Segoe UI"/>
              </a:defRPr>
            </a:pPr>
            <a:r>
              <a:t>Memory Resides in the Host Application</a:t>
            </a:r>
          </a:p>
        </p:txBody>
      </p:sp>
      <p:sp>
        <p:nvSpPr>
          <p:cNvPr id="4" name="Rectangle 3"/>
          <p:cNvSpPr/>
          <p:nvPr/>
        </p:nvSpPr>
        <p:spPr>
          <a:xfrm>
            <a:off x="822960" y="1234440"/>
            <a:ext cx="10545775" cy="13716"/>
          </a:xfrm>
          <a:prstGeom prst="rect">
            <a:avLst/>
          </a:prstGeom>
          <a:solidFill>
            <a:srgbClr val="E5E7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601200" y="6309360"/>
            <a:ext cx="1737360" cy="365760"/>
          </a:xfrm>
          <a:prstGeom prst="rect">
            <a:avLst/>
          </a:prstGeom>
          <a:noFill/>
        </p:spPr>
        <p:txBody>
          <a:bodyPr wrap="none" rIns="0" bIns="0">
            <a:spAutoFit/>
          </a:bodyPr>
          <a:lstStyle/>
          <a:p>
            <a:pPr algn="r">
              <a:defRPr sz="1100">
                <a:solidFill>
                  <a:srgbClr val="6B7280"/>
                </a:solidFill>
                <a:latin typeface="Segoe UI"/>
              </a:defRPr>
            </a:pPr>
            <a:r>
              <a:t>21 / 65</a:t>
            </a:r>
          </a:p>
        </p:txBody>
      </p:sp>
      <p:pic>
        <p:nvPicPr>
          <p:cNvPr id="6" name="Picture 5" descr="image.png"/>
          <p:cNvPicPr>
            <a:picLocks noChangeAspect="1"/>
          </p:cNvPicPr>
          <p:nvPr/>
        </p:nvPicPr>
        <p:blipFill>
          <a:blip r:embed="rId2"/>
          <a:stretch>
            <a:fillRect/>
          </a:stretch>
        </p:blipFill>
        <p:spPr>
          <a:xfrm>
            <a:off x="822960" y="1417320"/>
            <a:ext cx="10545775" cy="2870488"/>
          </a:xfrm>
          <a:prstGeom prst="rect">
            <a:avLst/>
          </a:prstGeom>
        </p:spPr>
      </p:pic>
      <p:sp>
        <p:nvSpPr>
          <p:cNvPr id="7" name="TextBox 6"/>
          <p:cNvSpPr txBox="1"/>
          <p:nvPr/>
        </p:nvSpPr>
        <p:spPr>
          <a:xfrm>
            <a:off x="822960" y="5120640"/>
            <a:ext cx="10515600" cy="1371600"/>
          </a:xfrm>
          <a:prstGeom prst="rect">
            <a:avLst/>
          </a:prstGeom>
          <a:noFill/>
        </p:spPr>
        <p:txBody>
          <a:bodyPr wrap="square" lIns="0" tIns="0">
            <a:spAutoFit/>
          </a:bodyPr>
          <a:lstStyle/>
          <a:p>
            <a:pPr>
              <a:lnSpc>
                <a:spcPct val="125000"/>
              </a:lnSpc>
              <a:spcAft>
                <a:spcPts val="1200"/>
              </a:spcAft>
            </a:pPr>
            <a:r>
              <a:rPr sz="1550">
                <a:solidFill>
                  <a:srgbClr val="1F2937"/>
                </a:solidFill>
                <a:latin typeface="Segoe UI"/>
              </a:rPr>
              <a:t>•  The split between model inference and application memory is absolute.</a:t>
            </a:r>
          </a:p>
          <a:p>
            <a:pPr>
              <a:lnSpc>
                <a:spcPct val="125000"/>
              </a:lnSpc>
              <a:spcAft>
                <a:spcPts val="1200"/>
              </a:spcAft>
            </a:pPr>
            <a:r>
              <a:rPr sz="1550">
                <a:solidFill>
                  <a:srgbClr val="1F2937"/>
                </a:solidFill>
                <a:latin typeface="Segoe UI"/>
              </a:rPr>
              <a:t>•  The host software owns the transcript, login credentials, and file paths.</a:t>
            </a:r>
          </a:p>
          <a:p>
            <a:pPr>
              <a:lnSpc>
                <a:spcPct val="125000"/>
              </a:lnSpc>
              <a:spcAft>
                <a:spcPts val="1200"/>
              </a:spcAft>
            </a:pPr>
            <a:r>
              <a:rPr sz="1550">
                <a:solidFill>
                  <a:srgbClr val="1F2937"/>
                </a:solidFill>
                <a:latin typeface="Segoe UI"/>
              </a:rPr>
              <a:t>•  The model sees only the text payload passed to its API endpoint.</a:t>
            </a:r>
          </a:p>
          <a:p>
            <a:pPr>
              <a:lnSpc>
                <a:spcPct val="125000"/>
              </a:lnSpc>
              <a:spcAft>
                <a:spcPts val="1200"/>
              </a:spcAft>
            </a:pPr>
            <a:r>
              <a:rPr sz="1550">
                <a:solidFill>
                  <a:srgbClr val="1F2937"/>
                </a:solidFill>
                <a:latin typeface="Segoe UI"/>
              </a:rPr>
              <a:t>•  Closing your browser tab or resetting your session wipes all active context.</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CFB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548640"/>
            <a:ext cx="10515600" cy="731520"/>
          </a:xfrm>
          <a:prstGeom prst="rect">
            <a:avLst/>
          </a:prstGeom>
          <a:noFill/>
        </p:spPr>
        <p:txBody>
          <a:bodyPr wrap="square" lIns="0" tIns="0" rIns="0" bIns="0">
            <a:spAutoFit/>
          </a:bodyPr>
          <a:lstStyle/>
          <a:p>
            <a:pPr>
              <a:defRPr sz="2800" b="1">
                <a:solidFill>
                  <a:srgbClr val="1E1B4B"/>
                </a:solidFill>
                <a:latin typeface="Segoe UI"/>
              </a:defRPr>
            </a:pPr>
            <a:r>
              <a:t>Token Usage Scales Quadratically in Chat</a:t>
            </a:r>
          </a:p>
        </p:txBody>
      </p:sp>
      <p:sp>
        <p:nvSpPr>
          <p:cNvPr id="4" name="Rectangle 3"/>
          <p:cNvSpPr/>
          <p:nvPr/>
        </p:nvSpPr>
        <p:spPr>
          <a:xfrm>
            <a:off x="822960" y="1234440"/>
            <a:ext cx="10545775" cy="13716"/>
          </a:xfrm>
          <a:prstGeom prst="rect">
            <a:avLst/>
          </a:prstGeom>
          <a:solidFill>
            <a:srgbClr val="E5E7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601200" y="6309360"/>
            <a:ext cx="1737360" cy="365760"/>
          </a:xfrm>
          <a:prstGeom prst="rect">
            <a:avLst/>
          </a:prstGeom>
          <a:noFill/>
        </p:spPr>
        <p:txBody>
          <a:bodyPr wrap="none" rIns="0" bIns="0">
            <a:spAutoFit/>
          </a:bodyPr>
          <a:lstStyle/>
          <a:p>
            <a:pPr algn="r">
              <a:defRPr sz="1100">
                <a:solidFill>
                  <a:srgbClr val="6B7280"/>
                </a:solidFill>
                <a:latin typeface="Segoe UI"/>
              </a:defRPr>
            </a:pPr>
            <a:r>
              <a:t>22 / 65</a:t>
            </a:r>
          </a:p>
        </p:txBody>
      </p:sp>
      <p:pic>
        <p:nvPicPr>
          <p:cNvPr id="6" name="Picture 5" descr="image.png"/>
          <p:cNvPicPr>
            <a:picLocks noChangeAspect="1"/>
          </p:cNvPicPr>
          <p:nvPr/>
        </p:nvPicPr>
        <p:blipFill>
          <a:blip r:embed="rId2"/>
          <a:stretch>
            <a:fillRect/>
          </a:stretch>
        </p:blipFill>
        <p:spPr>
          <a:xfrm>
            <a:off x="2580636" y="1417320"/>
            <a:ext cx="7030423" cy="3611880"/>
          </a:xfrm>
          <a:prstGeom prst="rect">
            <a:avLst/>
          </a:prstGeom>
        </p:spPr>
      </p:pic>
      <p:sp>
        <p:nvSpPr>
          <p:cNvPr id="7" name="TextBox 6"/>
          <p:cNvSpPr txBox="1"/>
          <p:nvPr/>
        </p:nvSpPr>
        <p:spPr>
          <a:xfrm>
            <a:off x="822960" y="5120640"/>
            <a:ext cx="10515600" cy="1371600"/>
          </a:xfrm>
          <a:prstGeom prst="rect">
            <a:avLst/>
          </a:prstGeom>
          <a:noFill/>
        </p:spPr>
        <p:txBody>
          <a:bodyPr wrap="square" lIns="0" tIns="0">
            <a:spAutoFit/>
          </a:bodyPr>
          <a:lstStyle/>
          <a:p>
            <a:pPr>
              <a:lnSpc>
                <a:spcPct val="125000"/>
              </a:lnSpc>
              <a:spcAft>
                <a:spcPts val="1200"/>
              </a:spcAft>
            </a:pPr>
            <a:r>
              <a:rPr sz="1550">
                <a:solidFill>
                  <a:srgbClr val="1F2937"/>
                </a:solidFill>
                <a:latin typeface="Segoe UI"/>
              </a:rPr>
              <a:t>•  In multi-turn chat, you pay for previous tokens again on every turn.</a:t>
            </a:r>
          </a:p>
          <a:p>
            <a:pPr>
              <a:lnSpc>
                <a:spcPct val="125000"/>
              </a:lnSpc>
              <a:spcAft>
                <a:spcPts val="1200"/>
              </a:spcAft>
            </a:pPr>
            <a:r>
              <a:rPr sz="1550">
                <a:solidFill>
                  <a:srgbClr val="1F2937"/>
                </a:solidFill>
                <a:latin typeface="Segoe UI"/>
              </a:rPr>
              <a:t>•  A 10-turn conversation creates a quadratic cumulative token curve.</a:t>
            </a:r>
          </a:p>
          <a:p>
            <a:pPr>
              <a:lnSpc>
                <a:spcPct val="125000"/>
              </a:lnSpc>
              <a:spcAft>
                <a:spcPts val="1200"/>
              </a:spcAft>
            </a:pPr>
            <a:r>
              <a:rPr sz="1550">
                <a:solidFill>
                  <a:srgbClr val="1F2937"/>
                </a:solidFill>
                <a:latin typeface="Segoe UI"/>
              </a:rPr>
              <a:t>•  API bills explode when analysts leave long chat threads open for days.</a:t>
            </a:r>
          </a:p>
          <a:p>
            <a:pPr>
              <a:lnSpc>
                <a:spcPct val="125000"/>
              </a:lnSpc>
              <a:spcAft>
                <a:spcPts val="1200"/>
              </a:spcAft>
            </a:pPr>
            <a:r>
              <a:rPr sz="1550">
                <a:solidFill>
                  <a:srgbClr val="1F2937"/>
                </a:solidFill>
                <a:latin typeface="Segoe UI"/>
              </a:rPr>
              <a:t>•  Unmonitored transcript growth creates serious cost and speed problems.</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CFB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548640"/>
            <a:ext cx="10515600" cy="731520"/>
          </a:xfrm>
          <a:prstGeom prst="rect">
            <a:avLst/>
          </a:prstGeom>
          <a:noFill/>
        </p:spPr>
        <p:txBody>
          <a:bodyPr wrap="square" lIns="0" tIns="0" rIns="0" bIns="0">
            <a:spAutoFit/>
          </a:bodyPr>
          <a:lstStyle/>
          <a:p>
            <a:pPr>
              <a:defRPr sz="2800" b="1">
                <a:solidFill>
                  <a:srgbClr val="1E1B4B"/>
                </a:solidFill>
                <a:latin typeface="Segoe UI"/>
              </a:defRPr>
            </a:pPr>
            <a:r>
              <a:t>Attention Decays in Long Transcripts</a:t>
            </a:r>
          </a:p>
        </p:txBody>
      </p:sp>
      <p:sp>
        <p:nvSpPr>
          <p:cNvPr id="4" name="Rectangle 3"/>
          <p:cNvSpPr/>
          <p:nvPr/>
        </p:nvSpPr>
        <p:spPr>
          <a:xfrm>
            <a:off x="822960" y="1234440"/>
            <a:ext cx="10545775" cy="13716"/>
          </a:xfrm>
          <a:prstGeom prst="rect">
            <a:avLst/>
          </a:prstGeom>
          <a:solidFill>
            <a:srgbClr val="E5E7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601200" y="6309360"/>
            <a:ext cx="1737360" cy="365760"/>
          </a:xfrm>
          <a:prstGeom prst="rect">
            <a:avLst/>
          </a:prstGeom>
          <a:noFill/>
        </p:spPr>
        <p:txBody>
          <a:bodyPr wrap="none" rIns="0" bIns="0">
            <a:spAutoFit/>
          </a:bodyPr>
          <a:lstStyle/>
          <a:p>
            <a:pPr algn="r">
              <a:defRPr sz="1100">
                <a:solidFill>
                  <a:srgbClr val="6B7280"/>
                </a:solidFill>
                <a:latin typeface="Segoe UI"/>
              </a:defRPr>
            </a:pPr>
            <a:r>
              <a:t>23 / 65</a:t>
            </a:r>
          </a:p>
        </p:txBody>
      </p:sp>
      <p:pic>
        <p:nvPicPr>
          <p:cNvPr id="6" name="Picture 5" descr="image.png"/>
          <p:cNvPicPr>
            <a:picLocks noChangeAspect="1"/>
          </p:cNvPicPr>
          <p:nvPr/>
        </p:nvPicPr>
        <p:blipFill>
          <a:blip r:embed="rId2"/>
          <a:stretch>
            <a:fillRect/>
          </a:stretch>
        </p:blipFill>
        <p:spPr>
          <a:xfrm>
            <a:off x="822960" y="1417320"/>
            <a:ext cx="10545775" cy="2045691"/>
          </a:xfrm>
          <a:prstGeom prst="rect">
            <a:avLst/>
          </a:prstGeom>
        </p:spPr>
      </p:pic>
      <p:sp>
        <p:nvSpPr>
          <p:cNvPr id="7" name="TextBox 6"/>
          <p:cNvSpPr txBox="1"/>
          <p:nvPr/>
        </p:nvSpPr>
        <p:spPr>
          <a:xfrm>
            <a:off x="822960" y="5120640"/>
            <a:ext cx="10515600" cy="1371600"/>
          </a:xfrm>
          <a:prstGeom prst="rect">
            <a:avLst/>
          </a:prstGeom>
          <a:noFill/>
        </p:spPr>
        <p:txBody>
          <a:bodyPr wrap="square" lIns="0" tIns="0">
            <a:spAutoFit/>
          </a:bodyPr>
          <a:lstStyle/>
          <a:p>
            <a:pPr>
              <a:lnSpc>
                <a:spcPct val="125000"/>
              </a:lnSpc>
              <a:spcAft>
                <a:spcPts val="1200"/>
              </a:spcAft>
            </a:pPr>
            <a:r>
              <a:rPr sz="1550">
                <a:solidFill>
                  <a:srgbClr val="1F2937"/>
                </a:solidFill>
                <a:latin typeface="Segoe UI"/>
              </a:rPr>
              <a:t>•  Context windows have a maximum capacity fixed by model architecture.</a:t>
            </a:r>
          </a:p>
          <a:p>
            <a:pPr>
              <a:lnSpc>
                <a:spcPct val="125000"/>
              </a:lnSpc>
              <a:spcAft>
                <a:spcPts val="1200"/>
              </a:spcAft>
            </a:pPr>
            <a:r>
              <a:rPr sz="1550">
                <a:solidFill>
                  <a:srgbClr val="1F2937"/>
                </a:solidFill>
                <a:latin typeface="Segoe UI"/>
              </a:rPr>
              <a:t>•  Attention does not spread evenly across giant transcripts.</a:t>
            </a:r>
          </a:p>
          <a:p>
            <a:pPr>
              <a:lnSpc>
                <a:spcPct val="125000"/>
              </a:lnSpc>
              <a:spcAft>
                <a:spcPts val="1200"/>
              </a:spcAft>
            </a:pPr>
            <a:r>
              <a:rPr sz="1550">
                <a:solidFill>
                  <a:srgbClr val="1F2937"/>
                </a:solidFill>
                <a:latin typeface="Segoe UI"/>
              </a:rPr>
              <a:t>•  Models pay close attention to the start and end of text, but fade in the middle.</a:t>
            </a:r>
          </a:p>
          <a:p>
            <a:pPr>
              <a:lnSpc>
                <a:spcPct val="125000"/>
              </a:lnSpc>
              <a:spcAft>
                <a:spcPts val="1200"/>
              </a:spcAft>
            </a:pPr>
            <a:r>
              <a:rPr sz="1550">
                <a:solidFill>
                  <a:srgbClr val="1F2937"/>
                </a:solidFill>
                <a:latin typeface="Segoe UI"/>
              </a:rPr>
              <a:t>•  Footnotes and debt covenants buried in the middle of long chat history get overlooked.</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CFB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548640"/>
            <a:ext cx="10515600" cy="731520"/>
          </a:xfrm>
          <a:prstGeom prst="rect">
            <a:avLst/>
          </a:prstGeom>
          <a:noFill/>
        </p:spPr>
        <p:txBody>
          <a:bodyPr wrap="square" lIns="0" tIns="0" rIns="0" bIns="0">
            <a:spAutoFit/>
          </a:bodyPr>
          <a:lstStyle/>
          <a:p>
            <a:pPr>
              <a:defRPr sz="2800" b="1">
                <a:solidFill>
                  <a:srgbClr val="1E1B4B"/>
                </a:solidFill>
                <a:latin typeface="Segoe UI"/>
              </a:defRPr>
            </a:pPr>
            <a:r>
              <a:t>Lab 2: Testing Precision in Long Transcripts</a:t>
            </a:r>
          </a:p>
        </p:txBody>
      </p:sp>
      <p:sp>
        <p:nvSpPr>
          <p:cNvPr id="4" name="Rectangle 3"/>
          <p:cNvSpPr/>
          <p:nvPr/>
        </p:nvSpPr>
        <p:spPr>
          <a:xfrm>
            <a:off x="822960" y="1234440"/>
            <a:ext cx="10545775" cy="13716"/>
          </a:xfrm>
          <a:prstGeom prst="rect">
            <a:avLst/>
          </a:prstGeom>
          <a:solidFill>
            <a:srgbClr val="E5E7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601200" y="6309360"/>
            <a:ext cx="1737360" cy="365760"/>
          </a:xfrm>
          <a:prstGeom prst="rect">
            <a:avLst/>
          </a:prstGeom>
          <a:noFill/>
        </p:spPr>
        <p:txBody>
          <a:bodyPr wrap="none" rIns="0" bIns="0">
            <a:spAutoFit/>
          </a:bodyPr>
          <a:lstStyle/>
          <a:p>
            <a:pPr algn="r">
              <a:defRPr sz="1100">
                <a:solidFill>
                  <a:srgbClr val="6B7280"/>
                </a:solidFill>
                <a:latin typeface="Segoe UI"/>
              </a:defRPr>
            </a:pPr>
            <a:r>
              <a:t>24 / 65</a:t>
            </a:r>
          </a:p>
        </p:txBody>
      </p:sp>
      <p:sp>
        <p:nvSpPr>
          <p:cNvPr id="6" name="TextBox 5"/>
          <p:cNvSpPr txBox="1"/>
          <p:nvPr/>
        </p:nvSpPr>
        <p:spPr>
          <a:xfrm>
            <a:off x="822960" y="1508760"/>
            <a:ext cx="4297680" cy="4983480"/>
          </a:xfrm>
          <a:prstGeom prst="rect">
            <a:avLst/>
          </a:prstGeom>
          <a:noFill/>
        </p:spPr>
        <p:txBody>
          <a:bodyPr wrap="square" lIns="0" tIns="0">
            <a:spAutoFit/>
          </a:bodyPr>
          <a:lstStyle/>
          <a:p>
            <a:pPr>
              <a:lnSpc>
                <a:spcPct val="125000"/>
              </a:lnSpc>
              <a:spcAft>
                <a:spcPts val="1200"/>
              </a:spcAft>
            </a:pPr>
            <a:r>
              <a:rPr sz="1550">
                <a:solidFill>
                  <a:srgbClr val="1F2937"/>
                </a:solidFill>
                <a:latin typeface="Segoe UI"/>
              </a:rPr>
              <a:t>•  Time budget: 8 minutes hands-on in Goose.</a:t>
            </a:r>
          </a:p>
          <a:p>
            <a:pPr>
              <a:lnSpc>
                <a:spcPct val="125000"/>
              </a:lnSpc>
              <a:spcAft>
                <a:spcPts val="1200"/>
              </a:spcAft>
            </a:pPr>
            <a:r>
              <a:rPr sz="1550">
                <a:solidFill>
                  <a:srgbClr val="1F2937"/>
                </a:solidFill>
                <a:latin typeface="Segoe UI"/>
              </a:rPr>
              <a:t>•  Send the five prompts below one turn at a time.</a:t>
            </a:r>
          </a:p>
          <a:p>
            <a:pPr>
              <a:lnSpc>
                <a:spcPct val="125000"/>
              </a:lnSpc>
              <a:spcAft>
                <a:spcPts val="1200"/>
              </a:spcAft>
            </a:pPr>
            <a:r>
              <a:rPr sz="1550">
                <a:solidFill>
                  <a:srgbClr val="1F2937"/>
                </a:solidFill>
                <a:latin typeface="Segoe UI"/>
              </a:rPr>
              <a:t>•  Do not paste all five prompts at once; let conversation history build up.</a:t>
            </a:r>
          </a:p>
          <a:p>
            <a:pPr>
              <a:lnSpc>
                <a:spcPct val="125000"/>
              </a:lnSpc>
              <a:spcAft>
                <a:spcPts val="1200"/>
              </a:spcAft>
            </a:pPr>
            <a:r>
              <a:rPr sz="1550">
                <a:solidFill>
                  <a:srgbClr val="1F2937"/>
                </a:solidFill>
                <a:latin typeface="Segoe UI"/>
              </a:rPr>
              <a:t>•  In Turn 5, check whether the model still respects the currency rule from Turn 1.</a:t>
            </a:r>
          </a:p>
          <a:p>
            <a:pPr>
              <a:lnSpc>
                <a:spcPct val="125000"/>
              </a:lnSpc>
              <a:spcAft>
                <a:spcPts val="1200"/>
              </a:spcAft>
            </a:pPr>
            <a:r>
              <a:rPr sz="1550">
                <a:solidFill>
                  <a:srgbClr val="1F2937"/>
                </a:solidFill>
                <a:latin typeface="Segoe UI"/>
              </a:rPr>
              <a:t>•  Watch your session token count jump after Turn 5.</a:t>
            </a:r>
          </a:p>
        </p:txBody>
      </p:sp>
      <p:sp>
        <p:nvSpPr>
          <p:cNvPr id="7" name="Rounded Rectangle 6"/>
          <p:cNvSpPr/>
          <p:nvPr/>
        </p:nvSpPr>
        <p:spPr>
          <a:xfrm>
            <a:off x="5394960" y="1508760"/>
            <a:ext cx="5943600" cy="1027684"/>
          </a:xfrm>
          <a:prstGeom prst="roundRect">
            <a:avLst/>
          </a:prstGeom>
          <a:solidFill>
            <a:srgbClr val="F3F4F6"/>
          </a:solidFill>
          <a:ln w="12700">
            <a:solidFill>
              <a:srgbClr val="D1D5D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23560" y="1673352"/>
            <a:ext cx="5486400" cy="698500"/>
          </a:xfrm>
          <a:prstGeom prst="rect">
            <a:avLst/>
          </a:prstGeom>
          <a:noFill/>
        </p:spPr>
        <p:txBody>
          <a:bodyPr wrap="square" lIns="0" tIns="0" rIns="0" bIns="0">
            <a:spAutoFit/>
          </a:bodyPr>
          <a:lstStyle/>
          <a:p>
            <a:pPr>
              <a:lnSpc>
                <a:spcPct val="116000"/>
              </a:lnSpc>
            </a:pPr>
            <a:r>
              <a:rPr sz="950">
                <a:solidFill>
                  <a:srgbClr val="111827"/>
                </a:solidFill>
                <a:latin typeface="Consolas"/>
              </a:rPr>
              <a:t>Turn</a:t>
            </a:r>
            <a:r>
              <a:rPr sz="950">
                <a:solidFill>
                  <a:srgbClr val="111827"/>
                </a:solidFill>
                <a:latin typeface="Consolas"/>
              </a:rPr>
              <a:t> </a:t>
            </a:r>
            <a:r>
              <a:rPr sz="950">
                <a:solidFill>
                  <a:srgbClr val="B45309"/>
                </a:solidFill>
                <a:latin typeface="Consolas"/>
              </a:rPr>
              <a:t>1</a:t>
            </a:r>
            <a:r>
              <a:rPr sz="950">
                <a:solidFill>
                  <a:srgbClr val="4B5563"/>
                </a:solidFill>
                <a:latin typeface="Consolas"/>
              </a:rPr>
              <a:t>:</a:t>
            </a:r>
            <a:r>
              <a:rPr sz="950">
                <a:solidFill>
                  <a:srgbClr val="111827"/>
                </a:solidFill>
                <a:latin typeface="Consolas"/>
              </a:rPr>
              <a:t> </a:t>
            </a:r>
            <a:r>
              <a:rPr sz="950">
                <a:solidFill>
                  <a:srgbClr val="111827"/>
                </a:solidFill>
                <a:latin typeface="Consolas"/>
              </a:rPr>
              <a:t>Note</a:t>
            </a:r>
            <a:r>
              <a:rPr sz="950">
                <a:solidFill>
                  <a:srgbClr val="111827"/>
                </a:solidFill>
                <a:latin typeface="Consolas"/>
              </a:rPr>
              <a:t> </a:t>
            </a:r>
            <a:r>
              <a:rPr sz="950">
                <a:solidFill>
                  <a:srgbClr val="111827"/>
                </a:solidFill>
                <a:latin typeface="Consolas"/>
              </a:rPr>
              <a:t>that</a:t>
            </a:r>
            <a:r>
              <a:rPr sz="950">
                <a:solidFill>
                  <a:srgbClr val="111827"/>
                </a:solidFill>
                <a:latin typeface="Consolas"/>
              </a:rPr>
              <a:t> </a:t>
            </a:r>
            <a:r>
              <a:rPr sz="950">
                <a:solidFill>
                  <a:srgbClr val="111827"/>
                </a:solidFill>
                <a:latin typeface="Consolas"/>
              </a:rPr>
              <a:t>Acme</a:t>
            </a:r>
            <a:r>
              <a:rPr sz="950">
                <a:solidFill>
                  <a:srgbClr val="111827"/>
                </a:solidFill>
                <a:latin typeface="Consolas"/>
              </a:rPr>
              <a:t> </a:t>
            </a:r>
            <a:r>
              <a:rPr sz="950">
                <a:solidFill>
                  <a:srgbClr val="111827"/>
                </a:solidFill>
                <a:latin typeface="Consolas"/>
              </a:rPr>
              <a:t>Industrial</a:t>
            </a:r>
            <a:r>
              <a:rPr sz="950">
                <a:solidFill>
                  <a:srgbClr val="111827"/>
                </a:solidFill>
                <a:latin typeface="Consolas"/>
              </a:rPr>
              <a:t> </a:t>
            </a:r>
            <a:r>
              <a:rPr sz="950">
                <a:solidFill>
                  <a:srgbClr val="111827"/>
                </a:solidFill>
                <a:latin typeface="Consolas"/>
              </a:rPr>
              <a:t>Technologies</a:t>
            </a:r>
            <a:r>
              <a:rPr sz="950">
                <a:solidFill>
                  <a:srgbClr val="111827"/>
                </a:solidFill>
                <a:latin typeface="Consolas"/>
              </a:rPr>
              <a:t> </a:t>
            </a:r>
            <a:r>
              <a:rPr sz="950">
                <a:solidFill>
                  <a:srgbClr val="111827"/>
                </a:solidFill>
                <a:latin typeface="Consolas"/>
              </a:rPr>
              <a:t>reports</a:t>
            </a:r>
            <a:r>
              <a:rPr sz="950">
                <a:solidFill>
                  <a:srgbClr val="111827"/>
                </a:solidFill>
                <a:latin typeface="Consolas"/>
              </a:rPr>
              <a:t> </a:t>
            </a:r>
            <a:r>
              <a:rPr sz="950">
                <a:solidFill>
                  <a:srgbClr val="111827"/>
                </a:solidFill>
                <a:latin typeface="Consolas"/>
              </a:rPr>
              <a:t>in</a:t>
            </a:r>
            <a:r>
              <a:rPr sz="950">
                <a:solidFill>
                  <a:srgbClr val="111827"/>
                </a:solidFill>
                <a:latin typeface="Consolas"/>
              </a:rPr>
              <a:t> </a:t>
            </a:r>
            <a:r>
              <a:rPr sz="950">
                <a:solidFill>
                  <a:srgbClr val="111827"/>
                </a:solidFill>
                <a:latin typeface="Consolas"/>
              </a:rPr>
              <a:t>USD</a:t>
            </a:r>
            <a:r>
              <a:rPr sz="950">
                <a:solidFill>
                  <a:srgbClr val="4B5563"/>
                </a:solidFill>
                <a:latin typeface="Consolas"/>
              </a:rPr>
              <a:t>,</a:t>
            </a:r>
            <a:r>
              <a:rPr sz="950">
                <a:solidFill>
                  <a:srgbClr val="111827"/>
                </a:solidFill>
                <a:latin typeface="Consolas"/>
              </a:rPr>
              <a:t> </a:t>
            </a:r>
            <a:r>
              <a:rPr sz="950">
                <a:solidFill>
                  <a:srgbClr val="111827"/>
                </a:solidFill>
                <a:latin typeface="Consolas"/>
              </a:rPr>
              <a:t>but</a:t>
            </a:r>
            <a:r>
              <a:rPr sz="950">
                <a:solidFill>
                  <a:srgbClr val="111827"/>
                </a:solidFill>
                <a:latin typeface="Consolas"/>
              </a:rPr>
              <a:t> </a:t>
            </a:r>
            <a:r>
              <a:rPr sz="950">
                <a:solidFill>
                  <a:srgbClr val="111827"/>
                </a:solidFill>
                <a:latin typeface="Consolas"/>
              </a:rPr>
              <a:t>European</a:t>
            </a:r>
            <a:r>
              <a:rPr sz="950">
                <a:solidFill>
                  <a:srgbClr val="111827"/>
                </a:solidFill>
                <a:latin typeface="Consolas"/>
              </a:rPr>
              <a:t> </a:t>
            </a:r>
            <a:r>
              <a:rPr sz="950">
                <a:solidFill>
                  <a:srgbClr val="111827"/>
                </a:solidFill>
                <a:latin typeface="Consolas"/>
              </a:rPr>
              <a:t>sales</a:t>
            </a:r>
            <a:r>
              <a:rPr sz="950">
                <a:solidFill>
                  <a:srgbClr val="111827"/>
                </a:solidFill>
                <a:latin typeface="Consolas"/>
              </a:rPr>
              <a:t> </a:t>
            </a:r>
            <a:r>
              <a:rPr sz="950">
                <a:solidFill>
                  <a:srgbClr val="111827"/>
                </a:solidFill>
                <a:latin typeface="Consolas"/>
              </a:rPr>
              <a:t>occur</a:t>
            </a:r>
            <a:r>
              <a:rPr sz="950">
                <a:solidFill>
                  <a:srgbClr val="111827"/>
                </a:solidFill>
                <a:latin typeface="Consolas"/>
              </a:rPr>
              <a:t> </a:t>
            </a:r>
            <a:r>
              <a:rPr sz="950">
                <a:solidFill>
                  <a:srgbClr val="111827"/>
                </a:solidFill>
                <a:latin typeface="Consolas"/>
              </a:rPr>
              <a:t>in</a:t>
            </a:r>
            <a:r>
              <a:rPr sz="950">
                <a:solidFill>
                  <a:srgbClr val="111827"/>
                </a:solidFill>
                <a:latin typeface="Consolas"/>
              </a:rPr>
              <a:t> </a:t>
            </a:r>
            <a:r>
              <a:rPr sz="950">
                <a:solidFill>
                  <a:srgbClr val="111827"/>
                </a:solidFill>
                <a:latin typeface="Consolas"/>
              </a:rPr>
              <a:t>EUR.</a:t>
            </a:r>
          </a:p>
          <a:p>
            <a:pPr>
              <a:lnSpc>
                <a:spcPct val="116000"/>
              </a:lnSpc>
            </a:pPr>
            <a:r>
              <a:rPr sz="950">
                <a:solidFill>
                  <a:srgbClr val="111827"/>
                </a:solidFill>
                <a:latin typeface="Consolas"/>
              </a:rPr>
              <a:t>Turn</a:t>
            </a:r>
            <a:r>
              <a:rPr sz="950">
                <a:solidFill>
                  <a:srgbClr val="111827"/>
                </a:solidFill>
                <a:latin typeface="Consolas"/>
              </a:rPr>
              <a:t> </a:t>
            </a:r>
            <a:r>
              <a:rPr sz="950">
                <a:solidFill>
                  <a:srgbClr val="B45309"/>
                </a:solidFill>
                <a:latin typeface="Consolas"/>
              </a:rPr>
              <a:t>2</a:t>
            </a:r>
            <a:r>
              <a:rPr sz="950">
                <a:solidFill>
                  <a:srgbClr val="4B5563"/>
                </a:solidFill>
                <a:latin typeface="Consolas"/>
              </a:rPr>
              <a:t>:</a:t>
            </a:r>
            <a:r>
              <a:rPr sz="950">
                <a:solidFill>
                  <a:srgbClr val="111827"/>
                </a:solidFill>
                <a:latin typeface="Consolas"/>
              </a:rPr>
              <a:t> </a:t>
            </a:r>
            <a:r>
              <a:rPr sz="950">
                <a:solidFill>
                  <a:srgbClr val="111827"/>
                </a:solidFill>
                <a:latin typeface="Consolas"/>
              </a:rPr>
              <a:t>For</a:t>
            </a:r>
            <a:r>
              <a:rPr sz="950">
                <a:solidFill>
                  <a:srgbClr val="111827"/>
                </a:solidFill>
                <a:latin typeface="Consolas"/>
              </a:rPr>
              <a:t> </a:t>
            </a:r>
            <a:r>
              <a:rPr sz="950">
                <a:solidFill>
                  <a:srgbClr val="111827"/>
                </a:solidFill>
                <a:latin typeface="Consolas"/>
              </a:rPr>
              <a:t>Acme</a:t>
            </a:r>
            <a:r>
              <a:rPr sz="950">
                <a:solidFill>
                  <a:srgbClr val="111827"/>
                </a:solidFill>
                <a:latin typeface="Consolas"/>
              </a:rPr>
              <a:t> </a:t>
            </a:r>
            <a:r>
              <a:rPr sz="950">
                <a:solidFill>
                  <a:srgbClr val="111827"/>
                </a:solidFill>
                <a:latin typeface="Consolas"/>
              </a:rPr>
              <a:t>Industrial</a:t>
            </a:r>
            <a:r>
              <a:rPr sz="950">
                <a:solidFill>
                  <a:srgbClr val="111827"/>
                </a:solidFill>
                <a:latin typeface="Consolas"/>
              </a:rPr>
              <a:t> </a:t>
            </a:r>
            <a:r>
              <a:rPr sz="950">
                <a:solidFill>
                  <a:srgbClr val="111827"/>
                </a:solidFill>
                <a:latin typeface="Consolas"/>
              </a:rPr>
              <a:t>Technologies</a:t>
            </a:r>
            <a:r>
              <a:rPr sz="950">
                <a:solidFill>
                  <a:srgbClr val="111827"/>
                </a:solidFill>
                <a:latin typeface="Consolas"/>
              </a:rPr>
              <a:t> </a:t>
            </a:r>
            <a:r>
              <a:rPr sz="950">
                <a:solidFill>
                  <a:srgbClr val="111827"/>
                </a:solidFill>
                <a:latin typeface="Consolas"/>
              </a:rPr>
              <a:t>in</a:t>
            </a:r>
            <a:r>
              <a:rPr sz="950">
                <a:solidFill>
                  <a:srgbClr val="111827"/>
                </a:solidFill>
                <a:latin typeface="Consolas"/>
              </a:rPr>
              <a:t> </a:t>
            </a:r>
            <a:r>
              <a:rPr sz="950">
                <a:solidFill>
                  <a:srgbClr val="111827"/>
                </a:solidFill>
                <a:latin typeface="Consolas"/>
              </a:rPr>
              <a:t>Q4</a:t>
            </a:r>
            <a:r>
              <a:rPr sz="950">
                <a:solidFill>
                  <a:srgbClr val="4B5563"/>
                </a:solidFill>
                <a:latin typeface="Consolas"/>
              </a:rPr>
              <a:t>,</a:t>
            </a:r>
            <a:r>
              <a:rPr sz="950">
                <a:solidFill>
                  <a:srgbClr val="111827"/>
                </a:solidFill>
                <a:latin typeface="Consolas"/>
              </a:rPr>
              <a:t> </a:t>
            </a:r>
            <a:r>
              <a:rPr sz="950">
                <a:solidFill>
                  <a:srgbClr val="111827"/>
                </a:solidFill>
                <a:latin typeface="Consolas"/>
              </a:rPr>
              <a:t>what</a:t>
            </a:r>
            <a:r>
              <a:rPr sz="950">
                <a:solidFill>
                  <a:srgbClr val="111827"/>
                </a:solidFill>
                <a:latin typeface="Consolas"/>
              </a:rPr>
              <a:t> </a:t>
            </a:r>
            <a:r>
              <a:rPr sz="950">
                <a:solidFill>
                  <a:srgbClr val="111827"/>
                </a:solidFill>
                <a:latin typeface="Consolas"/>
              </a:rPr>
              <a:t>was</a:t>
            </a:r>
            <a:r>
              <a:rPr sz="950">
                <a:solidFill>
                  <a:srgbClr val="111827"/>
                </a:solidFill>
                <a:latin typeface="Consolas"/>
              </a:rPr>
              <a:t> </a:t>
            </a:r>
            <a:r>
              <a:rPr sz="950">
                <a:solidFill>
                  <a:srgbClr val="111827"/>
                </a:solidFill>
                <a:latin typeface="Consolas"/>
              </a:rPr>
              <a:t>total</a:t>
            </a:r>
            <a:r>
              <a:rPr sz="950">
                <a:solidFill>
                  <a:srgbClr val="111827"/>
                </a:solidFill>
                <a:latin typeface="Consolas"/>
              </a:rPr>
              <a:t> </a:t>
            </a:r>
            <a:r>
              <a:rPr sz="950">
                <a:solidFill>
                  <a:srgbClr val="111827"/>
                </a:solidFill>
                <a:latin typeface="Consolas"/>
              </a:rPr>
              <a:t>reported</a:t>
            </a:r>
            <a:r>
              <a:rPr sz="950">
                <a:solidFill>
                  <a:srgbClr val="111827"/>
                </a:solidFill>
                <a:latin typeface="Consolas"/>
              </a:rPr>
              <a:t> </a:t>
            </a:r>
            <a:r>
              <a:rPr sz="950">
                <a:solidFill>
                  <a:srgbClr val="111827"/>
                </a:solidFill>
                <a:latin typeface="Consolas"/>
              </a:rPr>
              <a:t>revenue?</a:t>
            </a:r>
          </a:p>
          <a:p>
            <a:pPr>
              <a:lnSpc>
                <a:spcPct val="116000"/>
              </a:lnSpc>
            </a:pPr>
            <a:r>
              <a:rPr sz="950">
                <a:solidFill>
                  <a:srgbClr val="111827"/>
                </a:solidFill>
                <a:latin typeface="Consolas"/>
              </a:rPr>
              <a:t>Turn</a:t>
            </a:r>
            <a:r>
              <a:rPr sz="950">
                <a:solidFill>
                  <a:srgbClr val="111827"/>
                </a:solidFill>
                <a:latin typeface="Consolas"/>
              </a:rPr>
              <a:t> </a:t>
            </a:r>
            <a:r>
              <a:rPr sz="950">
                <a:solidFill>
                  <a:srgbClr val="B45309"/>
                </a:solidFill>
                <a:latin typeface="Consolas"/>
              </a:rPr>
              <a:t>3</a:t>
            </a:r>
            <a:r>
              <a:rPr sz="950">
                <a:solidFill>
                  <a:srgbClr val="4B5563"/>
                </a:solidFill>
                <a:latin typeface="Consolas"/>
              </a:rPr>
              <a:t>:</a:t>
            </a:r>
            <a:r>
              <a:rPr sz="950">
                <a:solidFill>
                  <a:srgbClr val="111827"/>
                </a:solidFill>
                <a:latin typeface="Consolas"/>
              </a:rPr>
              <a:t> </a:t>
            </a:r>
            <a:r>
              <a:rPr sz="950">
                <a:solidFill>
                  <a:srgbClr val="111827"/>
                </a:solidFill>
                <a:latin typeface="Consolas"/>
              </a:rPr>
              <a:t>What</a:t>
            </a:r>
            <a:r>
              <a:rPr sz="950">
                <a:solidFill>
                  <a:srgbClr val="111827"/>
                </a:solidFill>
                <a:latin typeface="Consolas"/>
              </a:rPr>
              <a:t> </a:t>
            </a:r>
            <a:r>
              <a:rPr sz="950">
                <a:solidFill>
                  <a:srgbClr val="111827"/>
                </a:solidFill>
                <a:latin typeface="Consolas"/>
              </a:rPr>
              <a:t>was</a:t>
            </a:r>
            <a:r>
              <a:rPr sz="950">
                <a:solidFill>
                  <a:srgbClr val="111827"/>
                </a:solidFill>
                <a:latin typeface="Consolas"/>
              </a:rPr>
              <a:t> </a:t>
            </a:r>
            <a:r>
              <a:rPr sz="950">
                <a:solidFill>
                  <a:srgbClr val="111827"/>
                </a:solidFill>
                <a:latin typeface="Consolas"/>
              </a:rPr>
              <a:t>operating</a:t>
            </a:r>
            <a:r>
              <a:rPr sz="950">
                <a:solidFill>
                  <a:srgbClr val="111827"/>
                </a:solidFill>
                <a:latin typeface="Consolas"/>
              </a:rPr>
              <a:t> </a:t>
            </a:r>
            <a:r>
              <a:rPr sz="950">
                <a:solidFill>
                  <a:srgbClr val="111827"/>
                </a:solidFill>
                <a:latin typeface="Consolas"/>
              </a:rPr>
              <a:t>income</a:t>
            </a:r>
            <a:r>
              <a:rPr sz="950">
                <a:solidFill>
                  <a:srgbClr val="111827"/>
                </a:solidFill>
                <a:latin typeface="Consolas"/>
              </a:rPr>
              <a:t> </a:t>
            </a:r>
            <a:r>
              <a:rPr sz="950">
                <a:solidFill>
                  <a:srgbClr val="111827"/>
                </a:solidFill>
                <a:latin typeface="Consolas"/>
              </a:rPr>
              <a:t>for</a:t>
            </a:r>
            <a:r>
              <a:rPr sz="950">
                <a:solidFill>
                  <a:srgbClr val="111827"/>
                </a:solidFill>
                <a:latin typeface="Consolas"/>
              </a:rPr>
              <a:t> </a:t>
            </a:r>
            <a:r>
              <a:rPr sz="950">
                <a:solidFill>
                  <a:srgbClr val="111827"/>
                </a:solidFill>
                <a:latin typeface="Consolas"/>
              </a:rPr>
              <a:t>the</a:t>
            </a:r>
            <a:r>
              <a:rPr sz="950">
                <a:solidFill>
                  <a:srgbClr val="111827"/>
                </a:solidFill>
                <a:latin typeface="Consolas"/>
              </a:rPr>
              <a:t> </a:t>
            </a:r>
            <a:r>
              <a:rPr sz="950">
                <a:solidFill>
                  <a:srgbClr val="111827"/>
                </a:solidFill>
                <a:latin typeface="Consolas"/>
              </a:rPr>
              <a:t>fourth</a:t>
            </a:r>
            <a:r>
              <a:rPr sz="950">
                <a:solidFill>
                  <a:srgbClr val="111827"/>
                </a:solidFill>
                <a:latin typeface="Consolas"/>
              </a:rPr>
              <a:t> </a:t>
            </a:r>
            <a:r>
              <a:rPr sz="950">
                <a:solidFill>
                  <a:srgbClr val="111827"/>
                </a:solidFill>
                <a:latin typeface="Consolas"/>
              </a:rPr>
              <a:t>quarter</a:t>
            </a:r>
            <a:r>
              <a:rPr sz="950">
                <a:solidFill>
                  <a:srgbClr val="4B5563"/>
                </a:solidFill>
                <a:latin typeface="Consolas"/>
              </a:rPr>
              <a:t>,</a:t>
            </a:r>
            <a:r>
              <a:rPr sz="950">
                <a:solidFill>
                  <a:srgbClr val="111827"/>
                </a:solidFill>
                <a:latin typeface="Consolas"/>
              </a:rPr>
              <a:t> </a:t>
            </a:r>
            <a:r>
              <a:rPr sz="950">
                <a:solidFill>
                  <a:srgbClr val="111827"/>
                </a:solidFill>
                <a:latin typeface="Consolas"/>
              </a:rPr>
              <a:t>and</a:t>
            </a:r>
            <a:r>
              <a:rPr sz="950">
                <a:solidFill>
                  <a:srgbClr val="111827"/>
                </a:solidFill>
                <a:latin typeface="Consolas"/>
              </a:rPr>
              <a:t> </a:t>
            </a:r>
            <a:r>
              <a:rPr sz="950">
                <a:solidFill>
                  <a:srgbClr val="111827"/>
                </a:solidFill>
                <a:latin typeface="Consolas"/>
              </a:rPr>
              <a:t>what</a:t>
            </a:r>
            <a:r>
              <a:rPr sz="950">
                <a:solidFill>
                  <a:srgbClr val="111827"/>
                </a:solidFill>
                <a:latin typeface="Consolas"/>
              </a:rPr>
              <a:t> </a:t>
            </a:r>
            <a:r>
              <a:rPr sz="950">
                <a:solidFill>
                  <a:srgbClr val="111827"/>
                </a:solidFill>
                <a:latin typeface="Consolas"/>
              </a:rPr>
              <a:t>drove</a:t>
            </a:r>
            <a:r>
              <a:rPr sz="950">
                <a:solidFill>
                  <a:srgbClr val="111827"/>
                </a:solidFill>
                <a:latin typeface="Consolas"/>
              </a:rPr>
              <a:t> </a:t>
            </a:r>
            <a:r>
              <a:rPr sz="950">
                <a:solidFill>
                  <a:srgbClr val="111827"/>
                </a:solidFill>
                <a:latin typeface="Consolas"/>
              </a:rPr>
              <a:t>margin</a:t>
            </a:r>
            <a:r>
              <a:rPr sz="950">
                <a:solidFill>
                  <a:srgbClr val="111827"/>
                </a:solidFill>
                <a:latin typeface="Consolas"/>
              </a:rPr>
              <a:t> </a:t>
            </a:r>
            <a:r>
              <a:rPr sz="950">
                <a:solidFill>
                  <a:srgbClr val="111827"/>
                </a:solidFill>
                <a:latin typeface="Consolas"/>
              </a:rPr>
              <a:t>expansion?</a:t>
            </a:r>
          </a:p>
          <a:p>
            <a:pPr>
              <a:lnSpc>
                <a:spcPct val="116000"/>
              </a:lnSpc>
            </a:pPr>
            <a:r>
              <a:rPr sz="950">
                <a:solidFill>
                  <a:srgbClr val="111827"/>
                </a:solidFill>
                <a:latin typeface="Consolas"/>
              </a:rPr>
              <a:t>Turn</a:t>
            </a:r>
            <a:r>
              <a:rPr sz="950">
                <a:solidFill>
                  <a:srgbClr val="111827"/>
                </a:solidFill>
                <a:latin typeface="Consolas"/>
              </a:rPr>
              <a:t> </a:t>
            </a:r>
            <a:r>
              <a:rPr sz="950">
                <a:solidFill>
                  <a:srgbClr val="B45309"/>
                </a:solidFill>
                <a:latin typeface="Consolas"/>
              </a:rPr>
              <a:t>4</a:t>
            </a:r>
            <a:r>
              <a:rPr sz="950">
                <a:solidFill>
                  <a:srgbClr val="4B5563"/>
                </a:solidFill>
                <a:latin typeface="Consolas"/>
              </a:rPr>
              <a:t>:</a:t>
            </a:r>
            <a:r>
              <a:rPr sz="950">
                <a:solidFill>
                  <a:srgbClr val="111827"/>
                </a:solidFill>
                <a:latin typeface="Consolas"/>
              </a:rPr>
              <a:t> </a:t>
            </a:r>
            <a:r>
              <a:rPr sz="950">
                <a:solidFill>
                  <a:srgbClr val="111827"/>
                </a:solidFill>
                <a:latin typeface="Consolas"/>
              </a:rPr>
              <a:t>Did</a:t>
            </a:r>
            <a:r>
              <a:rPr sz="950">
                <a:solidFill>
                  <a:srgbClr val="111827"/>
                </a:solidFill>
                <a:latin typeface="Consolas"/>
              </a:rPr>
              <a:t> </a:t>
            </a:r>
            <a:r>
              <a:rPr sz="950">
                <a:solidFill>
                  <a:srgbClr val="111827"/>
                </a:solidFill>
                <a:latin typeface="Consolas"/>
              </a:rPr>
              <a:t>Acme</a:t>
            </a:r>
            <a:r>
              <a:rPr sz="950">
                <a:solidFill>
                  <a:srgbClr val="111827"/>
                </a:solidFill>
                <a:latin typeface="Consolas"/>
              </a:rPr>
              <a:t> </a:t>
            </a:r>
            <a:r>
              <a:rPr sz="950">
                <a:solidFill>
                  <a:srgbClr val="111827"/>
                </a:solidFill>
                <a:latin typeface="Consolas"/>
              </a:rPr>
              <a:t>disclose</a:t>
            </a:r>
            <a:r>
              <a:rPr sz="950">
                <a:solidFill>
                  <a:srgbClr val="111827"/>
                </a:solidFill>
                <a:latin typeface="Consolas"/>
              </a:rPr>
              <a:t> </a:t>
            </a:r>
            <a:r>
              <a:rPr sz="950">
                <a:solidFill>
                  <a:srgbClr val="111827"/>
                </a:solidFill>
                <a:latin typeface="Consolas"/>
              </a:rPr>
              <a:t>any</a:t>
            </a:r>
            <a:r>
              <a:rPr sz="950">
                <a:solidFill>
                  <a:srgbClr val="111827"/>
                </a:solidFill>
                <a:latin typeface="Consolas"/>
              </a:rPr>
              <a:t> </a:t>
            </a:r>
            <a:r>
              <a:rPr sz="950">
                <a:solidFill>
                  <a:srgbClr val="111827"/>
                </a:solidFill>
                <a:latin typeface="Consolas"/>
              </a:rPr>
              <a:t>supply</a:t>
            </a:r>
            <a:r>
              <a:rPr sz="950">
                <a:solidFill>
                  <a:srgbClr val="111827"/>
                </a:solidFill>
                <a:latin typeface="Consolas"/>
              </a:rPr>
              <a:t> </a:t>
            </a:r>
            <a:r>
              <a:rPr sz="950">
                <a:solidFill>
                  <a:srgbClr val="111827"/>
                </a:solidFill>
                <a:latin typeface="Consolas"/>
              </a:rPr>
              <a:t>chain</a:t>
            </a:r>
            <a:r>
              <a:rPr sz="950">
                <a:solidFill>
                  <a:srgbClr val="111827"/>
                </a:solidFill>
                <a:latin typeface="Consolas"/>
              </a:rPr>
              <a:t> </a:t>
            </a:r>
            <a:r>
              <a:rPr sz="950">
                <a:solidFill>
                  <a:srgbClr val="111827"/>
                </a:solidFill>
                <a:latin typeface="Consolas"/>
              </a:rPr>
              <a:t>friction</a:t>
            </a:r>
            <a:r>
              <a:rPr sz="950">
                <a:solidFill>
                  <a:srgbClr val="111827"/>
                </a:solidFill>
                <a:latin typeface="Consolas"/>
              </a:rPr>
              <a:t> </a:t>
            </a:r>
            <a:r>
              <a:rPr sz="950">
                <a:solidFill>
                  <a:srgbClr val="111827"/>
                </a:solidFill>
                <a:latin typeface="Consolas"/>
              </a:rPr>
              <a:t>in</a:t>
            </a:r>
            <a:r>
              <a:rPr sz="950">
                <a:solidFill>
                  <a:srgbClr val="111827"/>
                </a:solidFill>
                <a:latin typeface="Consolas"/>
              </a:rPr>
              <a:t> </a:t>
            </a:r>
            <a:r>
              <a:rPr sz="950">
                <a:solidFill>
                  <a:srgbClr val="111827"/>
                </a:solidFill>
                <a:latin typeface="Consolas"/>
              </a:rPr>
              <a:t>European</a:t>
            </a:r>
            <a:r>
              <a:rPr sz="950">
                <a:solidFill>
                  <a:srgbClr val="111827"/>
                </a:solidFill>
                <a:latin typeface="Consolas"/>
              </a:rPr>
              <a:t> </a:t>
            </a:r>
            <a:r>
              <a:rPr sz="950">
                <a:solidFill>
                  <a:srgbClr val="111827"/>
                </a:solidFill>
                <a:latin typeface="Consolas"/>
              </a:rPr>
              <a:t>markets?</a:t>
            </a:r>
          </a:p>
          <a:p>
            <a:pPr>
              <a:lnSpc>
                <a:spcPct val="116000"/>
              </a:lnSpc>
            </a:pPr>
            <a:r>
              <a:rPr sz="950">
                <a:solidFill>
                  <a:srgbClr val="111827"/>
                </a:solidFill>
                <a:latin typeface="Consolas"/>
              </a:rPr>
              <a:t>Turn</a:t>
            </a:r>
            <a:r>
              <a:rPr sz="950">
                <a:solidFill>
                  <a:srgbClr val="111827"/>
                </a:solidFill>
                <a:latin typeface="Consolas"/>
              </a:rPr>
              <a:t> </a:t>
            </a:r>
            <a:r>
              <a:rPr sz="950">
                <a:solidFill>
                  <a:srgbClr val="B45309"/>
                </a:solidFill>
                <a:latin typeface="Consolas"/>
              </a:rPr>
              <a:t>5</a:t>
            </a:r>
            <a:r>
              <a:rPr sz="950">
                <a:solidFill>
                  <a:srgbClr val="4B5563"/>
                </a:solidFill>
                <a:latin typeface="Consolas"/>
              </a:rPr>
              <a:t>:</a:t>
            </a:r>
            <a:r>
              <a:rPr sz="950">
                <a:solidFill>
                  <a:srgbClr val="111827"/>
                </a:solidFill>
                <a:latin typeface="Consolas"/>
              </a:rPr>
              <a:t> </a:t>
            </a:r>
            <a:r>
              <a:rPr sz="950">
                <a:solidFill>
                  <a:srgbClr val="111827"/>
                </a:solidFill>
                <a:latin typeface="Consolas"/>
              </a:rPr>
              <a:t>Reconcile</a:t>
            </a:r>
            <a:r>
              <a:rPr sz="950">
                <a:solidFill>
                  <a:srgbClr val="111827"/>
                </a:solidFill>
                <a:latin typeface="Consolas"/>
              </a:rPr>
              <a:t> </a:t>
            </a:r>
            <a:r>
              <a:rPr sz="950">
                <a:solidFill>
                  <a:srgbClr val="111827"/>
                </a:solidFill>
                <a:latin typeface="Consolas"/>
              </a:rPr>
              <a:t>European</a:t>
            </a:r>
            <a:r>
              <a:rPr sz="950">
                <a:solidFill>
                  <a:srgbClr val="111827"/>
                </a:solidFill>
                <a:latin typeface="Consolas"/>
              </a:rPr>
              <a:t> </a:t>
            </a:r>
            <a:r>
              <a:rPr sz="950">
                <a:solidFill>
                  <a:srgbClr val="111827"/>
                </a:solidFill>
                <a:latin typeface="Consolas"/>
              </a:rPr>
              <a:t>currency</a:t>
            </a:r>
            <a:r>
              <a:rPr sz="950">
                <a:solidFill>
                  <a:srgbClr val="111827"/>
                </a:solidFill>
                <a:latin typeface="Consolas"/>
              </a:rPr>
              <a:t> </a:t>
            </a:r>
            <a:r>
              <a:rPr sz="950">
                <a:solidFill>
                  <a:srgbClr val="111827"/>
                </a:solidFill>
                <a:latin typeface="Consolas"/>
              </a:rPr>
              <a:t>exposure</a:t>
            </a:r>
            <a:r>
              <a:rPr sz="950">
                <a:solidFill>
                  <a:srgbClr val="111827"/>
                </a:solidFill>
                <a:latin typeface="Consolas"/>
              </a:rPr>
              <a:t> </a:t>
            </a:r>
            <a:r>
              <a:rPr sz="950">
                <a:solidFill>
                  <a:srgbClr val="7C3AED"/>
                </a:solidFill>
                <a:latin typeface="Consolas"/>
              </a:rPr>
              <a:t>using</a:t>
            </a:r>
            <a:r>
              <a:rPr sz="950">
                <a:solidFill>
                  <a:srgbClr val="111827"/>
                </a:solidFill>
                <a:latin typeface="Consolas"/>
              </a:rPr>
              <a:t> </a:t>
            </a:r>
            <a:r>
              <a:rPr sz="950">
                <a:solidFill>
                  <a:srgbClr val="111827"/>
                </a:solidFill>
                <a:latin typeface="Consolas"/>
              </a:rPr>
              <a:t>our</a:t>
            </a:r>
            <a:r>
              <a:rPr sz="950">
                <a:solidFill>
                  <a:srgbClr val="111827"/>
                </a:solidFill>
                <a:latin typeface="Consolas"/>
              </a:rPr>
              <a:t> </a:t>
            </a:r>
            <a:r>
              <a:rPr sz="950">
                <a:solidFill>
                  <a:srgbClr val="111827"/>
                </a:solidFill>
                <a:latin typeface="Consolas"/>
              </a:rPr>
              <a:t>Turn</a:t>
            </a:r>
            <a:r>
              <a:rPr sz="950">
                <a:solidFill>
                  <a:srgbClr val="111827"/>
                </a:solidFill>
                <a:latin typeface="Consolas"/>
              </a:rPr>
              <a:t> </a:t>
            </a:r>
            <a:r>
              <a:rPr sz="950">
                <a:solidFill>
                  <a:srgbClr val="B45309"/>
                </a:solidFill>
                <a:latin typeface="Consolas"/>
              </a:rPr>
              <a:t>1</a:t>
            </a:r>
            <a:r>
              <a:rPr sz="950">
                <a:solidFill>
                  <a:srgbClr val="111827"/>
                </a:solidFill>
                <a:latin typeface="Consolas"/>
              </a:rPr>
              <a:t> </a:t>
            </a:r>
            <a:r>
              <a:rPr sz="950">
                <a:solidFill>
                  <a:srgbClr val="111827"/>
                </a:solidFill>
                <a:latin typeface="Consolas"/>
              </a:rPr>
              <a:t>note.</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CFB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548640"/>
            <a:ext cx="10515600" cy="731520"/>
          </a:xfrm>
          <a:prstGeom prst="rect">
            <a:avLst/>
          </a:prstGeom>
          <a:noFill/>
        </p:spPr>
        <p:txBody>
          <a:bodyPr wrap="square" lIns="0" tIns="0" rIns="0" bIns="0">
            <a:spAutoFit/>
          </a:bodyPr>
          <a:lstStyle/>
          <a:p>
            <a:pPr>
              <a:defRPr sz="2800" b="1">
                <a:solidFill>
                  <a:srgbClr val="1E1B4B"/>
                </a:solidFill>
                <a:latin typeface="Segoe UI"/>
              </a:defRPr>
            </a:pPr>
            <a:r>
              <a:t>Executive Rule: Fresh Sessions for New Tasks</a:t>
            </a:r>
          </a:p>
        </p:txBody>
      </p:sp>
      <p:sp>
        <p:nvSpPr>
          <p:cNvPr id="4" name="Rectangle 3"/>
          <p:cNvSpPr/>
          <p:nvPr/>
        </p:nvSpPr>
        <p:spPr>
          <a:xfrm>
            <a:off x="822960" y="1234440"/>
            <a:ext cx="10545775" cy="13716"/>
          </a:xfrm>
          <a:prstGeom prst="rect">
            <a:avLst/>
          </a:prstGeom>
          <a:solidFill>
            <a:srgbClr val="E5E7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601200" y="6309360"/>
            <a:ext cx="1737360" cy="365760"/>
          </a:xfrm>
          <a:prstGeom prst="rect">
            <a:avLst/>
          </a:prstGeom>
          <a:noFill/>
        </p:spPr>
        <p:txBody>
          <a:bodyPr wrap="none" rIns="0" bIns="0">
            <a:spAutoFit/>
          </a:bodyPr>
          <a:lstStyle/>
          <a:p>
            <a:pPr algn="r">
              <a:defRPr sz="1100">
                <a:solidFill>
                  <a:srgbClr val="6B7280"/>
                </a:solidFill>
                <a:latin typeface="Segoe UI"/>
              </a:defRPr>
            </a:pPr>
            <a:r>
              <a:t>25 / 65</a:t>
            </a:r>
          </a:p>
        </p:txBody>
      </p:sp>
      <p:sp>
        <p:nvSpPr>
          <p:cNvPr id="6" name="TextBox 5"/>
          <p:cNvSpPr txBox="1"/>
          <p:nvPr/>
        </p:nvSpPr>
        <p:spPr>
          <a:xfrm>
            <a:off x="822960" y="1508760"/>
            <a:ext cx="10515600" cy="4983480"/>
          </a:xfrm>
          <a:prstGeom prst="rect">
            <a:avLst/>
          </a:prstGeom>
          <a:noFill/>
        </p:spPr>
        <p:txBody>
          <a:bodyPr wrap="square" lIns="0" tIns="0">
            <a:spAutoFit/>
          </a:bodyPr>
          <a:lstStyle/>
          <a:p>
            <a:pPr>
              <a:lnSpc>
                <a:spcPct val="125000"/>
              </a:lnSpc>
              <a:spcAft>
                <a:spcPts val="1200"/>
              </a:spcAft>
            </a:pPr>
            <a:r>
              <a:rPr sz="1550">
                <a:solidFill>
                  <a:srgbClr val="1F2937"/>
                </a:solidFill>
                <a:latin typeface="Segoe UI"/>
              </a:rPr>
              <a:t>•  Use one clean session per analytical task.</a:t>
            </a:r>
          </a:p>
          <a:p>
            <a:pPr>
              <a:lnSpc>
                <a:spcPct val="125000"/>
              </a:lnSpc>
              <a:spcAft>
                <a:spcPts val="1200"/>
              </a:spcAft>
            </a:pPr>
            <a:r>
              <a:rPr sz="1550">
                <a:solidFill>
                  <a:srgbClr val="1F2937"/>
                </a:solidFill>
                <a:latin typeface="Segoe UI"/>
              </a:rPr>
              <a:t>•  Close and restart chat sessions when switching companies, deals, or fiscal years.</a:t>
            </a:r>
          </a:p>
          <a:p>
            <a:pPr>
              <a:lnSpc>
                <a:spcPct val="125000"/>
              </a:lnSpc>
              <a:spcAft>
                <a:spcPts val="1200"/>
              </a:spcAft>
            </a:pPr>
            <a:r>
              <a:rPr sz="1550">
                <a:solidFill>
                  <a:srgbClr val="1F2937"/>
                </a:solidFill>
                <a:latin typeface="Segoe UI"/>
              </a:rPr>
              <a:t>•  Stop old assumptions from leaking into new valuations.</a:t>
            </a:r>
          </a:p>
          <a:p>
            <a:pPr>
              <a:lnSpc>
                <a:spcPct val="125000"/>
              </a:lnSpc>
              <a:spcAft>
                <a:spcPts val="1200"/>
              </a:spcAft>
            </a:pPr>
            <a:r>
              <a:rPr sz="1550">
                <a:solidFill>
                  <a:srgbClr val="1F2937"/>
                </a:solidFill>
                <a:latin typeface="Segoe UI"/>
              </a:rPr>
              <a:t>•  Track team token usage to catch runaway chat threads early.</a:t>
            </a:r>
          </a:p>
          <a:p>
            <a:pPr>
              <a:lnSpc>
                <a:spcPct val="125000"/>
              </a:lnSpc>
              <a:spcAft>
                <a:spcPts val="1200"/>
              </a:spcAft>
            </a:pPr>
            <a:r>
              <a:rPr sz="1550">
                <a:solidFill>
                  <a:srgbClr val="1F2937"/>
                </a:solidFill>
                <a:latin typeface="Segoe UI"/>
              </a:rPr>
              <a:t>•  Summarize long background files before pasting them into new prompts.</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CFB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548640"/>
            <a:ext cx="10515600" cy="731520"/>
          </a:xfrm>
          <a:prstGeom prst="rect">
            <a:avLst/>
          </a:prstGeom>
          <a:noFill/>
        </p:spPr>
        <p:txBody>
          <a:bodyPr wrap="square" lIns="0" tIns="0" rIns="0" bIns="0">
            <a:spAutoFit/>
          </a:bodyPr>
          <a:lstStyle/>
          <a:p>
            <a:pPr>
              <a:defRPr sz="2800" b="1">
                <a:solidFill>
                  <a:srgbClr val="1E1B4B"/>
                </a:solidFill>
                <a:latin typeface="Segoe UI"/>
              </a:defRPr>
            </a:pPr>
            <a:r>
              <a:t>Cycle 2 Checkpoint: Questions and Coffee Break</a:t>
            </a:r>
          </a:p>
        </p:txBody>
      </p:sp>
      <p:sp>
        <p:nvSpPr>
          <p:cNvPr id="4" name="Rectangle 3"/>
          <p:cNvSpPr/>
          <p:nvPr/>
        </p:nvSpPr>
        <p:spPr>
          <a:xfrm>
            <a:off x="822960" y="1234440"/>
            <a:ext cx="10545775" cy="13716"/>
          </a:xfrm>
          <a:prstGeom prst="rect">
            <a:avLst/>
          </a:prstGeom>
          <a:solidFill>
            <a:srgbClr val="E5E7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601200" y="6309360"/>
            <a:ext cx="1737360" cy="365760"/>
          </a:xfrm>
          <a:prstGeom prst="rect">
            <a:avLst/>
          </a:prstGeom>
          <a:noFill/>
        </p:spPr>
        <p:txBody>
          <a:bodyPr wrap="none" rIns="0" bIns="0">
            <a:spAutoFit/>
          </a:bodyPr>
          <a:lstStyle/>
          <a:p>
            <a:pPr algn="r">
              <a:defRPr sz="1100">
                <a:solidFill>
                  <a:srgbClr val="6B7280"/>
                </a:solidFill>
                <a:latin typeface="Segoe UI"/>
              </a:defRPr>
            </a:pPr>
            <a:r>
              <a:t>26 / 65</a:t>
            </a:r>
          </a:p>
        </p:txBody>
      </p:sp>
      <p:sp>
        <p:nvSpPr>
          <p:cNvPr id="6" name="TextBox 5"/>
          <p:cNvSpPr txBox="1"/>
          <p:nvPr/>
        </p:nvSpPr>
        <p:spPr>
          <a:xfrm>
            <a:off x="822960" y="1508760"/>
            <a:ext cx="10515600" cy="4983480"/>
          </a:xfrm>
          <a:prstGeom prst="rect">
            <a:avLst/>
          </a:prstGeom>
          <a:noFill/>
        </p:spPr>
        <p:txBody>
          <a:bodyPr wrap="square" lIns="0" tIns="0">
            <a:spAutoFit/>
          </a:bodyPr>
          <a:lstStyle/>
          <a:p>
            <a:pPr>
              <a:lnSpc>
                <a:spcPct val="125000"/>
              </a:lnSpc>
              <a:spcAft>
                <a:spcPts val="1200"/>
              </a:spcAft>
            </a:pPr>
            <a:r>
              <a:rPr sz="1550">
                <a:solidFill>
                  <a:srgbClr val="1F2937"/>
                </a:solidFill>
                <a:latin typeface="Segoe UI"/>
              </a:rPr>
              <a:t>•  </a:t>
            </a:r>
            <a:r>
              <a:rPr sz="1550" b="1">
                <a:solidFill>
                  <a:srgbClr val="1F2937"/>
                </a:solidFill>
                <a:latin typeface="Segoe UI"/>
              </a:rPr>
              <a:t>SCHEDULE</a:t>
            </a:r>
            <a:r>
              <a:rPr sz="1550">
                <a:solidFill>
                  <a:srgbClr val="1F2937"/>
                </a:solidFill>
                <a:latin typeface="Segoe UI"/>
              </a:rPr>
              <a:t>: </a:t>
            </a:r>
            <a:r>
              <a:rPr sz="1550" b="1">
                <a:solidFill>
                  <a:srgbClr val="1F2937"/>
                </a:solidFill>
                <a:latin typeface="Segoe UI"/>
              </a:rPr>
              <a:t>COFFEE BREAK: 10:55 AM TO 11:10 AM (15 MINUTES)</a:t>
            </a:r>
          </a:p>
          <a:p>
            <a:pPr>
              <a:lnSpc>
                <a:spcPct val="125000"/>
              </a:lnSpc>
              <a:spcAft>
                <a:spcPts val="1200"/>
              </a:spcAft>
            </a:pPr>
            <a:r>
              <a:rPr sz="1550">
                <a:solidFill>
                  <a:srgbClr val="1F2937"/>
                </a:solidFill>
                <a:latin typeface="Segoe UI"/>
              </a:rPr>
              <a:t>•  </a:t>
            </a:r>
            <a:r>
              <a:rPr sz="1550" b="1">
                <a:solidFill>
                  <a:srgbClr val="1F2937"/>
                </a:solidFill>
                <a:latin typeface="Segoe UI"/>
              </a:rPr>
              <a:t>Target Clock</a:t>
            </a:r>
            <a:r>
              <a:rPr sz="1550">
                <a:solidFill>
                  <a:srgbClr val="1F2937"/>
                </a:solidFill>
                <a:latin typeface="Segoe UI"/>
              </a:rPr>
              <a:t>: Concludes at </a:t>
            </a:r>
            <a:r>
              <a:rPr sz="1550" b="1">
                <a:solidFill>
                  <a:srgbClr val="1F2937"/>
                </a:solidFill>
                <a:latin typeface="Segoe UI"/>
              </a:rPr>
              <a:t>10:55 AM</a:t>
            </a:r>
            <a:r>
              <a:rPr sz="1550">
                <a:solidFill>
                  <a:srgbClr val="1F2937"/>
                </a:solidFill>
                <a:latin typeface="Segoe UI"/>
              </a:rPr>
              <a:t>.</a:t>
            </a:r>
          </a:p>
          <a:p>
            <a:pPr>
              <a:lnSpc>
                <a:spcPct val="125000"/>
              </a:lnSpc>
              <a:spcAft>
                <a:spcPts val="1200"/>
              </a:spcAft>
            </a:pPr>
            <a:r>
              <a:rPr sz="1550">
                <a:solidFill>
                  <a:srgbClr val="1F2937"/>
                </a:solidFill>
                <a:latin typeface="Segoe UI"/>
              </a:rPr>
              <a:t>•  Take a quick break to step away and stretch.</a:t>
            </a:r>
          </a:p>
          <a:p>
            <a:pPr>
              <a:lnSpc>
                <a:spcPct val="125000"/>
              </a:lnSpc>
              <a:spcAft>
                <a:spcPts val="1200"/>
              </a:spcAft>
            </a:pPr>
            <a:r>
              <a:rPr sz="1550">
                <a:solidFill>
                  <a:srgbClr val="1F2937"/>
                </a:solidFill>
                <a:latin typeface="Segoe UI"/>
              </a:rPr>
              <a:t>•  Next block: Cycle 3 begins promptly at 11:10 AM (Grounded Context &amp; Filings).</a:t>
            </a:r>
          </a:p>
          <a:p>
            <a:pPr>
              <a:lnSpc>
                <a:spcPct val="125000"/>
              </a:lnSpc>
              <a:spcAft>
                <a:spcPts val="1200"/>
              </a:spcAft>
            </a:pPr>
            <a:r>
              <a:rPr sz="1550">
                <a:solidFill>
                  <a:srgbClr val="1F2937"/>
                </a:solidFill>
                <a:latin typeface="Segoe UI"/>
              </a:rPr>
              <a:t>•  Key takeaway: The remote server forgets everything; your laptop re-sends history at growing cost.</a:t>
            </a:r>
          </a:p>
          <a:p>
            <a:pPr>
              <a:lnSpc>
                <a:spcPct val="125000"/>
              </a:lnSpc>
              <a:spcAft>
                <a:spcPts val="1200"/>
              </a:spcAft>
            </a:pPr>
            <a:r>
              <a:rPr sz="1550">
                <a:solidFill>
                  <a:srgbClr val="1F2937"/>
                </a:solidFill>
                <a:latin typeface="Segoe UI"/>
              </a:rPr>
              <a:t>•  Questions before we break on statelessness, token costs, or attention decay?</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CFB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1097280" y="1828800"/>
            <a:ext cx="1371600" cy="54864"/>
          </a:xfrm>
          <a:prstGeom prst="rect">
            <a:avLst/>
          </a:prstGeom>
          <a:solidFill>
            <a:srgbClr val="D9770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97280" y="2103120"/>
            <a:ext cx="9966960" cy="3200400"/>
          </a:xfrm>
          <a:prstGeom prst="rect">
            <a:avLst/>
          </a:prstGeom>
          <a:noFill/>
        </p:spPr>
        <p:txBody>
          <a:bodyPr wrap="square" lIns="0" tIns="0">
            <a:spAutoFit/>
          </a:bodyPr>
          <a:lstStyle/>
          <a:p>
            <a:pPr>
              <a:spcAft>
                <a:spcPts val="1000"/>
              </a:spcAft>
              <a:defRPr sz="1400" b="1">
                <a:solidFill>
                  <a:srgbClr val="D97706"/>
                </a:solidFill>
                <a:latin typeface="Segoe UI"/>
              </a:defRPr>
            </a:pPr>
            <a:r>
              <a:t>SECTION 3: CYCLE 3</a:t>
            </a:r>
          </a:p>
          <a:p>
            <a:pPr>
              <a:spcAft>
                <a:spcPts val="1400"/>
              </a:spcAft>
              <a:defRPr sz="3600" b="1">
                <a:solidFill>
                  <a:srgbClr val="1E1B4B"/>
                </a:solidFill>
                <a:latin typeface="Segoe UI"/>
              </a:defRPr>
            </a:pPr>
            <a:r>
              <a:t>Grounded Context: Projects and Knowledge</a:t>
            </a:r>
          </a:p>
          <a:p>
            <a:pPr>
              <a:defRPr sz="2000">
                <a:solidFill>
                  <a:srgbClr val="1F2937"/>
                </a:solidFill>
                <a:latin typeface="Segoe UI"/>
              </a:defRPr>
            </a:pPr>
            <a:r>
              <a:t>11:10 to 11:35 | Project Boundaries, Primary Filings, and Information Perimeters</a:t>
            </a:r>
          </a:p>
        </p:txBody>
      </p:sp>
      <p:sp>
        <p:nvSpPr>
          <p:cNvPr id="5" name="TextBox 4"/>
          <p:cNvSpPr txBox="1"/>
          <p:nvPr/>
        </p:nvSpPr>
        <p:spPr>
          <a:xfrm>
            <a:off x="9601200" y="6309360"/>
            <a:ext cx="1737360" cy="365760"/>
          </a:xfrm>
          <a:prstGeom prst="rect">
            <a:avLst/>
          </a:prstGeom>
          <a:noFill/>
        </p:spPr>
        <p:txBody>
          <a:bodyPr wrap="none" rIns="0" bIns="0">
            <a:spAutoFit/>
          </a:bodyPr>
          <a:lstStyle/>
          <a:p>
            <a:pPr algn="r">
              <a:defRPr sz="1100">
                <a:solidFill>
                  <a:srgbClr val="6B7280"/>
                </a:solidFill>
                <a:latin typeface="Segoe UI"/>
              </a:defRPr>
            </a:pPr>
            <a:r>
              <a:t>27 / 65</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CFB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548640"/>
            <a:ext cx="10515600" cy="731520"/>
          </a:xfrm>
          <a:prstGeom prst="rect">
            <a:avLst/>
          </a:prstGeom>
          <a:noFill/>
        </p:spPr>
        <p:txBody>
          <a:bodyPr wrap="square" lIns="0" tIns="0" rIns="0" bIns="0">
            <a:spAutoFit/>
          </a:bodyPr>
          <a:lstStyle/>
          <a:p>
            <a:pPr>
              <a:defRPr sz="2800" b="1">
                <a:solidFill>
                  <a:srgbClr val="1E1B4B"/>
                </a:solidFill>
                <a:latin typeface="Segoe UI"/>
              </a:defRPr>
            </a:pPr>
            <a:r>
              <a:t>Pre-Training Weights Cannot Replace Filings</a:t>
            </a:r>
          </a:p>
        </p:txBody>
      </p:sp>
      <p:sp>
        <p:nvSpPr>
          <p:cNvPr id="4" name="Rectangle 3"/>
          <p:cNvSpPr/>
          <p:nvPr/>
        </p:nvSpPr>
        <p:spPr>
          <a:xfrm>
            <a:off x="822960" y="1234440"/>
            <a:ext cx="10545775" cy="13716"/>
          </a:xfrm>
          <a:prstGeom prst="rect">
            <a:avLst/>
          </a:prstGeom>
          <a:solidFill>
            <a:srgbClr val="E5E7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601200" y="6309360"/>
            <a:ext cx="1737360" cy="365760"/>
          </a:xfrm>
          <a:prstGeom prst="rect">
            <a:avLst/>
          </a:prstGeom>
          <a:noFill/>
        </p:spPr>
        <p:txBody>
          <a:bodyPr wrap="none" rIns="0" bIns="0">
            <a:spAutoFit/>
          </a:bodyPr>
          <a:lstStyle/>
          <a:p>
            <a:pPr algn="r">
              <a:defRPr sz="1100">
                <a:solidFill>
                  <a:srgbClr val="6B7280"/>
                </a:solidFill>
                <a:latin typeface="Segoe UI"/>
              </a:defRPr>
            </a:pPr>
            <a:r>
              <a:t>28 / 65</a:t>
            </a:r>
          </a:p>
        </p:txBody>
      </p:sp>
      <p:sp>
        <p:nvSpPr>
          <p:cNvPr id="6" name="TextBox 5"/>
          <p:cNvSpPr txBox="1"/>
          <p:nvPr/>
        </p:nvSpPr>
        <p:spPr>
          <a:xfrm>
            <a:off x="822960" y="1508760"/>
            <a:ext cx="10515600" cy="4983480"/>
          </a:xfrm>
          <a:prstGeom prst="rect">
            <a:avLst/>
          </a:prstGeom>
          <a:noFill/>
        </p:spPr>
        <p:txBody>
          <a:bodyPr wrap="square" lIns="0" tIns="0">
            <a:spAutoFit/>
          </a:bodyPr>
          <a:lstStyle/>
          <a:p>
            <a:pPr>
              <a:lnSpc>
                <a:spcPct val="125000"/>
              </a:lnSpc>
              <a:spcAft>
                <a:spcPts val="1200"/>
              </a:spcAft>
            </a:pPr>
            <a:r>
              <a:rPr sz="1550">
                <a:solidFill>
                  <a:srgbClr val="1F2937"/>
                </a:solidFill>
                <a:latin typeface="Segoe UI"/>
              </a:rPr>
              <a:t>•  Training data comes from old web text frozen on a past date.</a:t>
            </a:r>
          </a:p>
          <a:p>
            <a:pPr>
              <a:lnSpc>
                <a:spcPct val="125000"/>
              </a:lnSpc>
              <a:spcAft>
                <a:spcPts val="1200"/>
              </a:spcAft>
            </a:pPr>
            <a:r>
              <a:rPr sz="1550">
                <a:solidFill>
                  <a:srgbClr val="1F2937"/>
                </a:solidFill>
                <a:latin typeface="Segoe UI"/>
              </a:rPr>
              <a:t>•  Foundation models do not know what was filed on corporate registries this morning.</a:t>
            </a:r>
          </a:p>
          <a:p>
            <a:pPr>
              <a:lnSpc>
                <a:spcPct val="125000"/>
              </a:lnSpc>
              <a:spcAft>
                <a:spcPts val="1200"/>
              </a:spcAft>
            </a:pPr>
            <a:r>
              <a:rPr sz="1550">
                <a:solidFill>
                  <a:srgbClr val="1F2937"/>
                </a:solidFill>
                <a:latin typeface="Segoe UI"/>
              </a:rPr>
              <a:t>•  Training text often mixes up company targets with audited historical results.</a:t>
            </a:r>
          </a:p>
          <a:p>
            <a:pPr>
              <a:lnSpc>
                <a:spcPct val="125000"/>
              </a:lnSpc>
              <a:spcAft>
                <a:spcPts val="1200"/>
              </a:spcAft>
            </a:pPr>
            <a:r>
              <a:rPr sz="1550">
                <a:solidFill>
                  <a:srgbClr val="1F2937"/>
                </a:solidFill>
                <a:latin typeface="Segoe UI"/>
              </a:rPr>
              <a:t>•  Asking a model to recall balance sheet data from memory leads to date errors.</a:t>
            </a:r>
          </a:p>
          <a:p>
            <a:pPr>
              <a:lnSpc>
                <a:spcPct val="125000"/>
              </a:lnSpc>
              <a:spcAft>
                <a:spcPts val="1200"/>
              </a:spcAft>
            </a:pPr>
            <a:r>
              <a:rPr sz="1550">
                <a:solidFill>
                  <a:srgbClr val="1F2937"/>
                </a:solidFill>
                <a:latin typeface="Segoe UI"/>
              </a:rPr>
              <a:t>•  Defensible work requires feeding the model the exact source filing.</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CFB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548640"/>
            <a:ext cx="10515600" cy="731520"/>
          </a:xfrm>
          <a:prstGeom prst="rect">
            <a:avLst/>
          </a:prstGeom>
          <a:noFill/>
        </p:spPr>
        <p:txBody>
          <a:bodyPr wrap="square" lIns="0" tIns="0" rIns="0" bIns="0">
            <a:spAutoFit/>
          </a:bodyPr>
          <a:lstStyle/>
          <a:p>
            <a:pPr>
              <a:defRPr sz="2800" b="1">
                <a:solidFill>
                  <a:srgbClr val="1E1B4B"/>
                </a:solidFill>
                <a:latin typeface="Segoe UI"/>
              </a:defRPr>
            </a:pPr>
            <a:r>
              <a:t>Project Boundaries Isolate Reference Files</a:t>
            </a:r>
          </a:p>
        </p:txBody>
      </p:sp>
      <p:sp>
        <p:nvSpPr>
          <p:cNvPr id="4" name="Rectangle 3"/>
          <p:cNvSpPr/>
          <p:nvPr/>
        </p:nvSpPr>
        <p:spPr>
          <a:xfrm>
            <a:off x="822960" y="1234440"/>
            <a:ext cx="10545775" cy="13716"/>
          </a:xfrm>
          <a:prstGeom prst="rect">
            <a:avLst/>
          </a:prstGeom>
          <a:solidFill>
            <a:srgbClr val="E5E7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601200" y="6309360"/>
            <a:ext cx="1737360" cy="365760"/>
          </a:xfrm>
          <a:prstGeom prst="rect">
            <a:avLst/>
          </a:prstGeom>
          <a:noFill/>
        </p:spPr>
        <p:txBody>
          <a:bodyPr wrap="none" rIns="0" bIns="0">
            <a:spAutoFit/>
          </a:bodyPr>
          <a:lstStyle/>
          <a:p>
            <a:pPr algn="r">
              <a:defRPr sz="1100">
                <a:solidFill>
                  <a:srgbClr val="6B7280"/>
                </a:solidFill>
                <a:latin typeface="Segoe UI"/>
              </a:defRPr>
            </a:pPr>
            <a:r>
              <a:t>29 / 65</a:t>
            </a:r>
          </a:p>
        </p:txBody>
      </p:sp>
      <p:pic>
        <p:nvPicPr>
          <p:cNvPr id="6" name="Picture 5" descr="image.png"/>
          <p:cNvPicPr>
            <a:picLocks noChangeAspect="1"/>
          </p:cNvPicPr>
          <p:nvPr/>
        </p:nvPicPr>
        <p:blipFill>
          <a:blip r:embed="rId2"/>
          <a:stretch>
            <a:fillRect/>
          </a:stretch>
        </p:blipFill>
        <p:spPr>
          <a:xfrm>
            <a:off x="822960" y="1417320"/>
            <a:ext cx="10545775" cy="2572304"/>
          </a:xfrm>
          <a:prstGeom prst="rect">
            <a:avLst/>
          </a:prstGeom>
        </p:spPr>
      </p:pic>
      <p:sp>
        <p:nvSpPr>
          <p:cNvPr id="7" name="TextBox 6"/>
          <p:cNvSpPr txBox="1"/>
          <p:nvPr/>
        </p:nvSpPr>
        <p:spPr>
          <a:xfrm>
            <a:off x="822960" y="5120640"/>
            <a:ext cx="10515600" cy="1371600"/>
          </a:xfrm>
          <a:prstGeom prst="rect">
            <a:avLst/>
          </a:prstGeom>
          <a:noFill/>
        </p:spPr>
        <p:txBody>
          <a:bodyPr wrap="square" lIns="0" tIns="0">
            <a:spAutoFit/>
          </a:bodyPr>
          <a:lstStyle/>
          <a:p>
            <a:pPr>
              <a:lnSpc>
                <a:spcPct val="125000"/>
              </a:lnSpc>
              <a:spcAft>
                <a:spcPts val="1200"/>
              </a:spcAft>
            </a:pPr>
            <a:r>
              <a:rPr sz="1550">
                <a:solidFill>
                  <a:srgbClr val="1F2937"/>
                </a:solidFill>
                <a:latin typeface="Segoe UI"/>
              </a:rPr>
              <a:t>•  A project workspace draws a clear boundary around model work.</a:t>
            </a:r>
          </a:p>
          <a:p>
            <a:pPr>
              <a:lnSpc>
                <a:spcPct val="125000"/>
              </a:lnSpc>
              <a:spcAft>
                <a:spcPts val="1200"/>
              </a:spcAft>
            </a:pPr>
            <a:r>
              <a:rPr sz="1550">
                <a:solidFill>
                  <a:srgbClr val="1F2937"/>
                </a:solidFill>
                <a:latin typeface="Segoe UI"/>
              </a:rPr>
              <a:t>•  Analysts attach primary source files: annual reports, credit agreements, and notes.</a:t>
            </a:r>
          </a:p>
          <a:p>
            <a:pPr>
              <a:lnSpc>
                <a:spcPct val="125000"/>
              </a:lnSpc>
              <a:spcAft>
                <a:spcPts val="1200"/>
              </a:spcAft>
            </a:pPr>
            <a:r>
              <a:rPr sz="1550">
                <a:solidFill>
                  <a:srgbClr val="1F2937"/>
                </a:solidFill>
                <a:latin typeface="Segoe UI"/>
              </a:rPr>
              <a:t>•  Prompts instruct the model to answer only using the attached files.</a:t>
            </a:r>
          </a:p>
          <a:p>
            <a:pPr>
              <a:lnSpc>
                <a:spcPct val="125000"/>
              </a:lnSpc>
              <a:spcAft>
                <a:spcPts val="1200"/>
              </a:spcAft>
            </a:pPr>
            <a:r>
              <a:rPr sz="1550">
                <a:solidFill>
                  <a:srgbClr val="1F2937"/>
                </a:solidFill>
                <a:latin typeface="Segoe UI"/>
              </a:rPr>
              <a:t>•  The project boundary acts as an information barrier for confidential deal data.</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CFB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548640"/>
            <a:ext cx="10515600" cy="731520"/>
          </a:xfrm>
          <a:prstGeom prst="rect">
            <a:avLst/>
          </a:prstGeom>
          <a:noFill/>
        </p:spPr>
        <p:txBody>
          <a:bodyPr wrap="square" lIns="0" tIns="0" rIns="0" bIns="0">
            <a:spAutoFit/>
          </a:bodyPr>
          <a:lstStyle/>
          <a:p>
            <a:pPr>
              <a:defRPr sz="2800" b="1">
                <a:solidFill>
                  <a:srgbClr val="1E1B4B"/>
                </a:solidFill>
                <a:latin typeface="Segoe UI"/>
              </a:defRPr>
            </a:pPr>
            <a:r>
              <a:t>Long Filings Challenge Attention Windows</a:t>
            </a:r>
          </a:p>
        </p:txBody>
      </p:sp>
      <p:sp>
        <p:nvSpPr>
          <p:cNvPr id="4" name="Rectangle 3"/>
          <p:cNvSpPr/>
          <p:nvPr/>
        </p:nvSpPr>
        <p:spPr>
          <a:xfrm>
            <a:off x="822960" y="1234440"/>
            <a:ext cx="10545775" cy="13716"/>
          </a:xfrm>
          <a:prstGeom prst="rect">
            <a:avLst/>
          </a:prstGeom>
          <a:solidFill>
            <a:srgbClr val="E5E7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601200" y="6309360"/>
            <a:ext cx="1737360" cy="365760"/>
          </a:xfrm>
          <a:prstGeom prst="rect">
            <a:avLst/>
          </a:prstGeom>
          <a:noFill/>
        </p:spPr>
        <p:txBody>
          <a:bodyPr wrap="none" rIns="0" bIns="0">
            <a:spAutoFit/>
          </a:bodyPr>
          <a:lstStyle/>
          <a:p>
            <a:pPr algn="r">
              <a:defRPr sz="1100">
                <a:solidFill>
                  <a:srgbClr val="6B7280"/>
                </a:solidFill>
                <a:latin typeface="Segoe UI"/>
              </a:defRPr>
            </a:pPr>
            <a:r>
              <a:t>30 / 65</a:t>
            </a:r>
          </a:p>
        </p:txBody>
      </p:sp>
      <p:sp>
        <p:nvSpPr>
          <p:cNvPr id="6" name="TextBox 5"/>
          <p:cNvSpPr txBox="1"/>
          <p:nvPr/>
        </p:nvSpPr>
        <p:spPr>
          <a:xfrm>
            <a:off x="822960" y="1508760"/>
            <a:ext cx="10515600" cy="4983480"/>
          </a:xfrm>
          <a:prstGeom prst="rect">
            <a:avLst/>
          </a:prstGeom>
          <a:noFill/>
        </p:spPr>
        <p:txBody>
          <a:bodyPr wrap="square" lIns="0" tIns="0">
            <a:spAutoFit/>
          </a:bodyPr>
          <a:lstStyle/>
          <a:p>
            <a:pPr>
              <a:lnSpc>
                <a:spcPct val="125000"/>
              </a:lnSpc>
              <a:spcAft>
                <a:spcPts val="1200"/>
              </a:spcAft>
            </a:pPr>
            <a:r>
              <a:rPr sz="1550">
                <a:solidFill>
                  <a:srgbClr val="1F2937"/>
                </a:solidFill>
                <a:latin typeface="Segoe UI"/>
              </a:rPr>
              <a:t>•  Modern models advertise context windows over one million tokens.</a:t>
            </a:r>
          </a:p>
          <a:p>
            <a:pPr>
              <a:lnSpc>
                <a:spcPct val="125000"/>
              </a:lnSpc>
              <a:spcAft>
                <a:spcPts val="1200"/>
              </a:spcAft>
            </a:pPr>
            <a:r>
              <a:rPr sz="1550">
                <a:solidFill>
                  <a:srgbClr val="1F2937"/>
                </a:solidFill>
                <a:latin typeface="Segoe UI"/>
              </a:rPr>
              <a:t>•  Dumping a full 100-page annual report into one prompt strains attention.</a:t>
            </a:r>
          </a:p>
          <a:p>
            <a:pPr>
              <a:lnSpc>
                <a:spcPct val="125000"/>
              </a:lnSpc>
              <a:spcAft>
                <a:spcPts val="1200"/>
              </a:spcAft>
            </a:pPr>
            <a:r>
              <a:rPr sz="1550">
                <a:solidFill>
                  <a:srgbClr val="1F2937"/>
                </a:solidFill>
                <a:latin typeface="Segoe UI"/>
              </a:rPr>
              <a:t>•  Complex tables, multi-column pages, and small footnotes test retrieval limits.</a:t>
            </a:r>
          </a:p>
          <a:p>
            <a:pPr>
              <a:lnSpc>
                <a:spcPct val="125000"/>
              </a:lnSpc>
              <a:spcAft>
                <a:spcPts val="1200"/>
              </a:spcAft>
            </a:pPr>
            <a:r>
              <a:rPr sz="1550">
                <a:solidFill>
                  <a:srgbClr val="1F2937"/>
                </a:solidFill>
                <a:latin typeface="Segoe UI"/>
              </a:rPr>
              <a:t>•  Models easily spot headline revenue but miss restructuring notes below the table.</a:t>
            </a:r>
          </a:p>
          <a:p>
            <a:pPr>
              <a:lnSpc>
                <a:spcPct val="125000"/>
              </a:lnSpc>
              <a:spcAft>
                <a:spcPts val="1200"/>
              </a:spcAft>
            </a:pPr>
            <a:r>
              <a:rPr sz="1550">
                <a:solidFill>
                  <a:srgbClr val="1F2937"/>
                </a:solidFill>
                <a:latin typeface="Segoe UI"/>
              </a:rPr>
              <a:t>•  A large context window does not guarantee that every footnote is read.</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CFB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548640"/>
            <a:ext cx="10515600" cy="731520"/>
          </a:xfrm>
          <a:prstGeom prst="rect">
            <a:avLst/>
          </a:prstGeom>
          <a:noFill/>
        </p:spPr>
        <p:txBody>
          <a:bodyPr wrap="square" lIns="0" tIns="0" rIns="0" bIns="0">
            <a:spAutoFit/>
          </a:bodyPr>
          <a:lstStyle/>
          <a:p>
            <a:pPr>
              <a:defRPr sz="2800" b="1">
                <a:solidFill>
                  <a:srgbClr val="1E1B4B"/>
                </a:solidFill>
                <a:latin typeface="Segoe UI"/>
              </a:defRPr>
            </a:pPr>
            <a:r>
              <a:t>Vector Search Chunks and Loses Footnotes</a:t>
            </a:r>
          </a:p>
        </p:txBody>
      </p:sp>
      <p:sp>
        <p:nvSpPr>
          <p:cNvPr id="4" name="Rectangle 3"/>
          <p:cNvSpPr/>
          <p:nvPr/>
        </p:nvSpPr>
        <p:spPr>
          <a:xfrm>
            <a:off x="822960" y="1234440"/>
            <a:ext cx="10545775" cy="13716"/>
          </a:xfrm>
          <a:prstGeom prst="rect">
            <a:avLst/>
          </a:prstGeom>
          <a:solidFill>
            <a:srgbClr val="E5E7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601200" y="6309360"/>
            <a:ext cx="1737360" cy="365760"/>
          </a:xfrm>
          <a:prstGeom prst="rect">
            <a:avLst/>
          </a:prstGeom>
          <a:noFill/>
        </p:spPr>
        <p:txBody>
          <a:bodyPr wrap="none" rIns="0" bIns="0">
            <a:spAutoFit/>
          </a:bodyPr>
          <a:lstStyle/>
          <a:p>
            <a:pPr algn="r">
              <a:defRPr sz="1100">
                <a:solidFill>
                  <a:srgbClr val="6B7280"/>
                </a:solidFill>
                <a:latin typeface="Segoe UI"/>
              </a:defRPr>
            </a:pPr>
            <a:r>
              <a:t>31 / 65</a:t>
            </a:r>
          </a:p>
        </p:txBody>
      </p:sp>
      <p:sp>
        <p:nvSpPr>
          <p:cNvPr id="6" name="TextBox 5"/>
          <p:cNvSpPr txBox="1"/>
          <p:nvPr/>
        </p:nvSpPr>
        <p:spPr>
          <a:xfrm>
            <a:off x="822960" y="1508760"/>
            <a:ext cx="10515600" cy="4983480"/>
          </a:xfrm>
          <a:prstGeom prst="rect">
            <a:avLst/>
          </a:prstGeom>
          <a:noFill/>
        </p:spPr>
        <p:txBody>
          <a:bodyPr wrap="square" lIns="0" tIns="0">
            <a:spAutoFit/>
          </a:bodyPr>
          <a:lstStyle/>
          <a:p>
            <a:pPr>
              <a:lnSpc>
                <a:spcPct val="125000"/>
              </a:lnSpc>
              <a:spcAft>
                <a:spcPts val="1200"/>
              </a:spcAft>
            </a:pPr>
            <a:r>
              <a:rPr sz="1550">
                <a:solidFill>
                  <a:srgbClr val="1F2937"/>
                </a:solidFill>
                <a:latin typeface="Segoe UI"/>
              </a:rPr>
              <a:t>•  Retrieval systems split large PDFs into small text snippets stored in databases.</a:t>
            </a:r>
          </a:p>
          <a:p>
            <a:pPr>
              <a:lnSpc>
                <a:spcPct val="125000"/>
              </a:lnSpc>
              <a:spcAft>
                <a:spcPts val="1200"/>
              </a:spcAft>
            </a:pPr>
            <a:r>
              <a:rPr sz="1550">
                <a:solidFill>
                  <a:srgbClr val="1F2937"/>
                </a:solidFill>
                <a:latin typeface="Segoe UI"/>
              </a:rPr>
              <a:t>•  Vector search retrieves snippets that match the wording of your question.</a:t>
            </a:r>
          </a:p>
          <a:p>
            <a:pPr>
              <a:lnSpc>
                <a:spcPct val="125000"/>
              </a:lnSpc>
              <a:spcAft>
                <a:spcPts val="1200"/>
              </a:spcAft>
            </a:pPr>
            <a:r>
              <a:rPr sz="1550">
                <a:solidFill>
                  <a:srgbClr val="1F2937"/>
                </a:solidFill>
                <a:latin typeface="Segoe UI"/>
              </a:rPr>
              <a:t>•  Footnotes frequently get separated from the tables they explain.</a:t>
            </a:r>
          </a:p>
          <a:p>
            <a:pPr>
              <a:lnSpc>
                <a:spcPct val="125000"/>
              </a:lnSpc>
              <a:spcAft>
                <a:spcPts val="1200"/>
              </a:spcAft>
            </a:pPr>
            <a:r>
              <a:rPr sz="1550">
                <a:solidFill>
                  <a:srgbClr val="1F2937"/>
                </a:solidFill>
                <a:latin typeface="Segoe UI"/>
              </a:rPr>
              <a:t>•  Chopping up a PDF breaks table rows and cross-references.</a:t>
            </a:r>
          </a:p>
          <a:p>
            <a:pPr>
              <a:lnSpc>
                <a:spcPct val="125000"/>
              </a:lnSpc>
              <a:spcAft>
                <a:spcPts val="1200"/>
              </a:spcAft>
            </a:pPr>
            <a:r>
              <a:rPr sz="1550">
                <a:solidFill>
                  <a:srgbClr val="1F2937"/>
                </a:solidFill>
                <a:latin typeface="Segoe UI"/>
              </a:rPr>
              <a:t>•  Analysts must check if their search tool reads whole filings or lossy text pieces.</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CFB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548640"/>
            <a:ext cx="10515600" cy="731520"/>
          </a:xfrm>
          <a:prstGeom prst="rect">
            <a:avLst/>
          </a:prstGeom>
          <a:noFill/>
        </p:spPr>
        <p:txBody>
          <a:bodyPr wrap="square" lIns="0" tIns="0" rIns="0" bIns="0">
            <a:spAutoFit/>
          </a:bodyPr>
          <a:lstStyle/>
          <a:p>
            <a:pPr>
              <a:defRPr sz="2800" b="1">
                <a:solidFill>
                  <a:srgbClr val="1E1B4B"/>
                </a:solidFill>
                <a:latin typeface="Segoe UI"/>
              </a:defRPr>
            </a:pPr>
            <a:r>
              <a:t>Direct Ingestion Preserves Context</a:t>
            </a:r>
          </a:p>
        </p:txBody>
      </p:sp>
      <p:sp>
        <p:nvSpPr>
          <p:cNvPr id="4" name="Rectangle 3"/>
          <p:cNvSpPr/>
          <p:nvPr/>
        </p:nvSpPr>
        <p:spPr>
          <a:xfrm>
            <a:off x="822960" y="1234440"/>
            <a:ext cx="10545775" cy="13716"/>
          </a:xfrm>
          <a:prstGeom prst="rect">
            <a:avLst/>
          </a:prstGeom>
          <a:solidFill>
            <a:srgbClr val="E5E7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601200" y="6309360"/>
            <a:ext cx="1737360" cy="365760"/>
          </a:xfrm>
          <a:prstGeom prst="rect">
            <a:avLst/>
          </a:prstGeom>
          <a:noFill/>
        </p:spPr>
        <p:txBody>
          <a:bodyPr wrap="none" rIns="0" bIns="0">
            <a:spAutoFit/>
          </a:bodyPr>
          <a:lstStyle/>
          <a:p>
            <a:pPr algn="r">
              <a:defRPr sz="1100">
                <a:solidFill>
                  <a:srgbClr val="6B7280"/>
                </a:solidFill>
                <a:latin typeface="Segoe UI"/>
              </a:defRPr>
            </a:pPr>
            <a:r>
              <a:t>32 / 65</a:t>
            </a:r>
          </a:p>
        </p:txBody>
      </p:sp>
      <p:sp>
        <p:nvSpPr>
          <p:cNvPr id="6" name="TextBox 5"/>
          <p:cNvSpPr txBox="1"/>
          <p:nvPr/>
        </p:nvSpPr>
        <p:spPr>
          <a:xfrm>
            <a:off x="822960" y="1508760"/>
            <a:ext cx="10515600" cy="4983480"/>
          </a:xfrm>
          <a:prstGeom prst="rect">
            <a:avLst/>
          </a:prstGeom>
          <a:noFill/>
        </p:spPr>
        <p:txBody>
          <a:bodyPr wrap="square" lIns="0" tIns="0">
            <a:spAutoFit/>
          </a:bodyPr>
          <a:lstStyle/>
          <a:p>
            <a:pPr>
              <a:lnSpc>
                <a:spcPct val="125000"/>
              </a:lnSpc>
              <a:spcAft>
                <a:spcPts val="1200"/>
              </a:spcAft>
            </a:pPr>
            <a:r>
              <a:rPr sz="1550">
                <a:solidFill>
                  <a:srgbClr val="1F2937"/>
                </a:solidFill>
                <a:latin typeface="Segoe UI"/>
              </a:rPr>
              <a:t>•  Feeding clean, whole sections to the model keeps accounting context intact.</a:t>
            </a:r>
          </a:p>
          <a:p>
            <a:pPr>
              <a:lnSpc>
                <a:spcPct val="125000"/>
              </a:lnSpc>
              <a:spcAft>
                <a:spcPts val="1200"/>
              </a:spcAft>
            </a:pPr>
            <a:r>
              <a:rPr sz="1550">
                <a:solidFill>
                  <a:srgbClr val="1F2937"/>
                </a:solidFill>
                <a:latin typeface="Segoe UI"/>
              </a:rPr>
              <a:t>•  Supplying full financial statements keeps notes linked to their line items.</a:t>
            </a:r>
          </a:p>
          <a:p>
            <a:pPr>
              <a:lnSpc>
                <a:spcPct val="125000"/>
              </a:lnSpc>
              <a:spcAft>
                <a:spcPts val="1200"/>
              </a:spcAft>
            </a:pPr>
            <a:r>
              <a:rPr sz="1550">
                <a:solidFill>
                  <a:srgbClr val="1F2937"/>
                </a:solidFill>
                <a:latin typeface="Segoe UI"/>
              </a:rPr>
              <a:t>•  Markdown and text tables keep column headers and currency labels clear.</a:t>
            </a:r>
          </a:p>
          <a:p>
            <a:pPr>
              <a:lnSpc>
                <a:spcPct val="125000"/>
              </a:lnSpc>
              <a:spcAft>
                <a:spcPts val="1200"/>
              </a:spcAft>
            </a:pPr>
            <a:r>
              <a:rPr sz="1550">
                <a:solidFill>
                  <a:srgbClr val="1F2937"/>
                </a:solidFill>
                <a:latin typeface="Segoe UI"/>
              </a:rPr>
              <a:t>•  Telling prompts to quote exact page lines makes human verification fast.</a:t>
            </a:r>
          </a:p>
          <a:p>
            <a:pPr>
              <a:lnSpc>
                <a:spcPct val="125000"/>
              </a:lnSpc>
              <a:spcAft>
                <a:spcPts val="1200"/>
              </a:spcAft>
            </a:pPr>
            <a:r>
              <a:rPr sz="1550">
                <a:solidFill>
                  <a:srgbClr val="1F2937"/>
                </a:solidFill>
                <a:latin typeface="Segoe UI"/>
              </a:rPr>
              <a:t>•  Clean document ingestion forms the bedrock of reliable extraction.</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CFB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548640"/>
            <a:ext cx="10515600" cy="731520"/>
          </a:xfrm>
          <a:prstGeom prst="rect">
            <a:avLst/>
          </a:prstGeom>
          <a:noFill/>
        </p:spPr>
        <p:txBody>
          <a:bodyPr wrap="square" lIns="0" tIns="0" rIns="0" bIns="0">
            <a:spAutoFit/>
          </a:bodyPr>
          <a:lstStyle/>
          <a:p>
            <a:pPr>
              <a:defRPr sz="2800" b="1">
                <a:solidFill>
                  <a:srgbClr val="1E1B4B"/>
                </a:solidFill>
                <a:latin typeface="Segoe UI"/>
              </a:defRPr>
            </a:pPr>
            <a:r>
              <a:t>Lab 3: Grounding Queries in Primary Filings</a:t>
            </a:r>
          </a:p>
        </p:txBody>
      </p:sp>
      <p:sp>
        <p:nvSpPr>
          <p:cNvPr id="4" name="Rectangle 3"/>
          <p:cNvSpPr/>
          <p:nvPr/>
        </p:nvSpPr>
        <p:spPr>
          <a:xfrm>
            <a:off x="822960" y="1234440"/>
            <a:ext cx="10545775" cy="13716"/>
          </a:xfrm>
          <a:prstGeom prst="rect">
            <a:avLst/>
          </a:prstGeom>
          <a:solidFill>
            <a:srgbClr val="E5E7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601200" y="6309360"/>
            <a:ext cx="1737360" cy="365760"/>
          </a:xfrm>
          <a:prstGeom prst="rect">
            <a:avLst/>
          </a:prstGeom>
          <a:noFill/>
        </p:spPr>
        <p:txBody>
          <a:bodyPr wrap="none" rIns="0" bIns="0">
            <a:spAutoFit/>
          </a:bodyPr>
          <a:lstStyle/>
          <a:p>
            <a:pPr algn="r">
              <a:defRPr sz="1100">
                <a:solidFill>
                  <a:srgbClr val="6B7280"/>
                </a:solidFill>
                <a:latin typeface="Segoe UI"/>
              </a:defRPr>
            </a:pPr>
            <a:r>
              <a:t>33 / 65</a:t>
            </a:r>
          </a:p>
        </p:txBody>
      </p:sp>
      <p:sp>
        <p:nvSpPr>
          <p:cNvPr id="6" name="TextBox 5"/>
          <p:cNvSpPr txBox="1"/>
          <p:nvPr/>
        </p:nvSpPr>
        <p:spPr>
          <a:xfrm>
            <a:off x="822960" y="1508760"/>
            <a:ext cx="4297680" cy="4983480"/>
          </a:xfrm>
          <a:prstGeom prst="rect">
            <a:avLst/>
          </a:prstGeom>
          <a:noFill/>
        </p:spPr>
        <p:txBody>
          <a:bodyPr wrap="square" lIns="0" tIns="0">
            <a:spAutoFit/>
          </a:bodyPr>
          <a:lstStyle/>
          <a:p>
            <a:pPr>
              <a:lnSpc>
                <a:spcPct val="125000"/>
              </a:lnSpc>
              <a:spcAft>
                <a:spcPts val="1200"/>
              </a:spcAft>
            </a:pPr>
            <a:r>
              <a:rPr sz="1550">
                <a:solidFill>
                  <a:srgbClr val="1F2937"/>
                </a:solidFill>
                <a:latin typeface="Segoe UI"/>
              </a:rPr>
              <a:t>•  Time budget: 8 minutes hands-on in Goose.</a:t>
            </a:r>
          </a:p>
          <a:p>
            <a:pPr>
              <a:lnSpc>
                <a:spcPct val="125000"/>
              </a:lnSpc>
              <a:spcAft>
                <a:spcPts val="1200"/>
              </a:spcAft>
            </a:pPr>
            <a:r>
              <a:rPr sz="1550">
                <a:solidFill>
                  <a:srgbClr val="1F2937"/>
                </a:solidFill>
                <a:latin typeface="Segoe UI"/>
              </a:rPr>
              <a:t>•  Paste the text below into Goose as a single self-contained prompt.</a:t>
            </a:r>
          </a:p>
          <a:p>
            <a:pPr>
              <a:lnSpc>
                <a:spcPct val="125000"/>
              </a:lnSpc>
              <a:spcAft>
                <a:spcPts val="1200"/>
              </a:spcAft>
            </a:pPr>
            <a:r>
              <a:rPr sz="1550">
                <a:solidFill>
                  <a:srgbClr val="1F2937"/>
                </a:solidFill>
                <a:latin typeface="Segoe UI"/>
              </a:rPr>
              <a:t>•  The prompt includes the exact filing excerpt from Note 8 directly in the text.</a:t>
            </a:r>
          </a:p>
          <a:p>
            <a:pPr>
              <a:lnSpc>
                <a:spcPct val="125000"/>
              </a:lnSpc>
              <a:spcAft>
                <a:spcPts val="1200"/>
              </a:spcAft>
            </a:pPr>
            <a:r>
              <a:rPr sz="1550">
                <a:solidFill>
                  <a:srgbClr val="1F2937"/>
                </a:solidFill>
                <a:latin typeface="Segoe UI"/>
              </a:rPr>
              <a:t>•  Check if the model extracts the 3.50x leverage covenant ceiling accurately.</a:t>
            </a:r>
          </a:p>
          <a:p>
            <a:pPr>
              <a:lnSpc>
                <a:spcPct val="125000"/>
              </a:lnSpc>
              <a:spcAft>
                <a:spcPts val="1200"/>
              </a:spcAft>
            </a:pPr>
            <a:r>
              <a:rPr sz="1550">
                <a:solidFill>
                  <a:srgbClr val="1F2937"/>
                </a:solidFill>
                <a:latin typeface="Segoe UI"/>
              </a:rPr>
              <a:t>•  Verify that the model cites the exact Note coordinates from the prompt.</a:t>
            </a:r>
          </a:p>
        </p:txBody>
      </p:sp>
      <p:sp>
        <p:nvSpPr>
          <p:cNvPr id="7" name="Rounded Rectangle 6"/>
          <p:cNvSpPr/>
          <p:nvPr/>
        </p:nvSpPr>
        <p:spPr>
          <a:xfrm>
            <a:off x="5394960" y="1508760"/>
            <a:ext cx="5943600" cy="1307084"/>
          </a:xfrm>
          <a:prstGeom prst="roundRect">
            <a:avLst/>
          </a:prstGeom>
          <a:solidFill>
            <a:srgbClr val="F3F4F6"/>
          </a:solidFill>
          <a:ln w="12700">
            <a:solidFill>
              <a:srgbClr val="D1D5D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23560" y="1673352"/>
            <a:ext cx="5486400" cy="977900"/>
          </a:xfrm>
          <a:prstGeom prst="rect">
            <a:avLst/>
          </a:prstGeom>
          <a:noFill/>
        </p:spPr>
        <p:txBody>
          <a:bodyPr wrap="square" lIns="0" tIns="0" rIns="0" bIns="0">
            <a:spAutoFit/>
          </a:bodyPr>
          <a:lstStyle/>
          <a:p>
            <a:pPr>
              <a:lnSpc>
                <a:spcPct val="116000"/>
              </a:lnSpc>
            </a:pPr>
            <a:r>
              <a:rPr sz="950">
                <a:solidFill>
                  <a:srgbClr val="111827"/>
                </a:solidFill>
                <a:latin typeface="Consolas"/>
              </a:rPr>
              <a:t>Document</a:t>
            </a:r>
            <a:r>
              <a:rPr sz="950">
                <a:solidFill>
                  <a:srgbClr val="4B5563"/>
                </a:solidFill>
                <a:latin typeface="Consolas"/>
              </a:rPr>
              <a:t>:</a:t>
            </a:r>
            <a:r>
              <a:rPr sz="950">
                <a:solidFill>
                  <a:srgbClr val="111827"/>
                </a:solidFill>
                <a:latin typeface="Consolas"/>
              </a:rPr>
              <a:t> </a:t>
            </a:r>
            <a:r>
              <a:rPr sz="950">
                <a:solidFill>
                  <a:srgbClr val="111827"/>
                </a:solidFill>
                <a:latin typeface="Consolas"/>
              </a:rPr>
              <a:t>Note</a:t>
            </a:r>
            <a:r>
              <a:rPr sz="950">
                <a:solidFill>
                  <a:srgbClr val="111827"/>
                </a:solidFill>
                <a:latin typeface="Consolas"/>
              </a:rPr>
              <a:t> </a:t>
            </a:r>
            <a:r>
              <a:rPr sz="950">
                <a:solidFill>
                  <a:srgbClr val="B45309"/>
                </a:solidFill>
                <a:latin typeface="Consolas"/>
              </a:rPr>
              <a:t>8</a:t>
            </a:r>
            <a:r>
              <a:rPr sz="950">
                <a:solidFill>
                  <a:srgbClr val="111827"/>
                </a:solidFill>
                <a:latin typeface="Consolas"/>
              </a:rPr>
              <a:t> </a:t>
            </a:r>
            <a:r>
              <a:rPr sz="950">
                <a:solidFill>
                  <a:srgbClr val="4B5563"/>
                </a:solidFill>
                <a:latin typeface="Consolas"/>
              </a:rPr>
              <a:t>(</a:t>
            </a:r>
            <a:r>
              <a:rPr sz="950">
                <a:solidFill>
                  <a:srgbClr val="111827"/>
                </a:solidFill>
                <a:latin typeface="Consolas"/>
              </a:rPr>
              <a:t>Debt</a:t>
            </a:r>
            <a:r>
              <a:rPr sz="950">
                <a:solidFill>
                  <a:srgbClr val="111827"/>
                </a:solidFill>
                <a:latin typeface="Consolas"/>
              </a:rPr>
              <a:t> </a:t>
            </a:r>
            <a:r>
              <a:rPr sz="950">
                <a:solidFill>
                  <a:srgbClr val="111827"/>
                </a:solidFill>
                <a:latin typeface="Consolas"/>
              </a:rPr>
              <a:t>Covenants</a:t>
            </a:r>
            <a:r>
              <a:rPr sz="950">
                <a:solidFill>
                  <a:srgbClr val="111827"/>
                </a:solidFill>
                <a:latin typeface="Consolas"/>
              </a:rPr>
              <a:t> </a:t>
            </a:r>
            <a:r>
              <a:rPr sz="950">
                <a:solidFill>
                  <a:srgbClr val="111827"/>
                </a:solidFill>
                <a:latin typeface="Consolas"/>
              </a:rPr>
              <a:t>and</a:t>
            </a:r>
            <a:r>
              <a:rPr sz="950">
                <a:solidFill>
                  <a:srgbClr val="111827"/>
                </a:solidFill>
                <a:latin typeface="Consolas"/>
              </a:rPr>
              <a:t> </a:t>
            </a:r>
            <a:r>
              <a:rPr sz="950">
                <a:solidFill>
                  <a:srgbClr val="111827"/>
                </a:solidFill>
                <a:latin typeface="Consolas"/>
              </a:rPr>
              <a:t>Credit</a:t>
            </a:r>
            <a:r>
              <a:rPr sz="950">
                <a:solidFill>
                  <a:srgbClr val="111827"/>
                </a:solidFill>
                <a:latin typeface="Consolas"/>
              </a:rPr>
              <a:t> </a:t>
            </a:r>
            <a:r>
              <a:rPr sz="950">
                <a:solidFill>
                  <a:srgbClr val="111827"/>
                </a:solidFill>
                <a:latin typeface="Consolas"/>
              </a:rPr>
              <a:t>Facilities</a:t>
            </a:r>
            <a:r>
              <a:rPr sz="950">
                <a:solidFill>
                  <a:srgbClr val="4B5563"/>
                </a:solidFill>
                <a:latin typeface="Consolas"/>
              </a:rPr>
              <a:t>),</a:t>
            </a:r>
            <a:r>
              <a:rPr sz="950">
                <a:solidFill>
                  <a:srgbClr val="111827"/>
                </a:solidFill>
                <a:latin typeface="Consolas"/>
              </a:rPr>
              <a:t> </a:t>
            </a:r>
            <a:r>
              <a:rPr sz="950">
                <a:solidFill>
                  <a:srgbClr val="111827"/>
                </a:solidFill>
                <a:latin typeface="Consolas"/>
              </a:rPr>
              <a:t>Acme</a:t>
            </a:r>
            <a:r>
              <a:rPr sz="950">
                <a:solidFill>
                  <a:srgbClr val="111827"/>
                </a:solidFill>
                <a:latin typeface="Consolas"/>
              </a:rPr>
              <a:t> </a:t>
            </a:r>
            <a:r>
              <a:rPr sz="950">
                <a:solidFill>
                  <a:srgbClr val="111827"/>
                </a:solidFill>
                <a:latin typeface="Consolas"/>
              </a:rPr>
              <a:t>Industrial</a:t>
            </a:r>
            <a:r>
              <a:rPr sz="950">
                <a:solidFill>
                  <a:srgbClr val="111827"/>
                </a:solidFill>
                <a:latin typeface="Consolas"/>
              </a:rPr>
              <a:t> </a:t>
            </a:r>
            <a:r>
              <a:rPr sz="950">
                <a:solidFill>
                  <a:srgbClr val="111827"/>
                </a:solidFill>
                <a:latin typeface="Consolas"/>
              </a:rPr>
              <a:t>Technologies</a:t>
            </a:r>
            <a:r>
              <a:rPr sz="950">
                <a:solidFill>
                  <a:srgbClr val="111827"/>
                </a:solidFill>
                <a:latin typeface="Consolas"/>
              </a:rPr>
              <a:t> </a:t>
            </a:r>
            <a:r>
              <a:rPr sz="950">
                <a:solidFill>
                  <a:srgbClr val="B45309"/>
                </a:solidFill>
                <a:latin typeface="Consolas"/>
              </a:rPr>
              <a:t>10</a:t>
            </a:r>
            <a:r>
              <a:rPr sz="950">
                <a:solidFill>
                  <a:srgbClr val="111827"/>
                </a:solidFill>
                <a:latin typeface="Consolas"/>
              </a:rPr>
              <a:t>-K</a:t>
            </a:r>
            <a:r>
              <a:rPr sz="950">
                <a:solidFill>
                  <a:srgbClr val="4B5563"/>
                </a:solidFill>
                <a:latin typeface="Consolas"/>
              </a:rPr>
              <a:t>:</a:t>
            </a:r>
          </a:p>
          <a:p>
            <a:pPr>
              <a:lnSpc>
                <a:spcPct val="116000"/>
              </a:lnSpc>
            </a:pPr>
            <a:r>
              <a:rPr sz="950">
                <a:solidFill>
                  <a:srgbClr val="047857"/>
                </a:solidFill>
                <a:latin typeface="Consolas"/>
              </a:rPr>
              <a:t>"Under the Senior Credit Facility, consolidated net funded debt (funded debt less cash and equivalents) to EBITDA shall not exceed 3.50 to 1.00 at the close of any fiscal quarter. Consolidated funded debt stood at $2,800 million against cash and equivalents of $360 million. Consolidated EBITDA for the trailing twelve months reached $1,220 million."</a:t>
            </a:r>
          </a:p>
          <a:p>
            <a:pPr>
              <a:lnSpc>
                <a:spcPct val="116000"/>
              </a:lnSpc>
            </a:pPr>
            <a:r>
              <a:rPr sz="950">
                <a:latin typeface="Consolas"/>
              </a:rPr>
              <a:t> </a:t>
            </a:r>
          </a:p>
          <a:p>
            <a:pPr>
              <a:lnSpc>
                <a:spcPct val="116000"/>
              </a:lnSpc>
            </a:pPr>
            <a:r>
              <a:rPr sz="950">
                <a:solidFill>
                  <a:srgbClr val="111827"/>
                </a:solidFill>
                <a:latin typeface="Consolas"/>
              </a:rPr>
              <a:t>Instructions</a:t>
            </a:r>
            <a:r>
              <a:rPr sz="950">
                <a:solidFill>
                  <a:srgbClr val="4B5563"/>
                </a:solidFill>
                <a:latin typeface="Consolas"/>
              </a:rPr>
              <a:t>:</a:t>
            </a:r>
          </a:p>
          <a:p>
            <a:pPr>
              <a:lnSpc>
                <a:spcPct val="116000"/>
              </a:lnSpc>
            </a:pPr>
            <a:r>
              <a:rPr sz="950">
                <a:solidFill>
                  <a:srgbClr val="111827"/>
                </a:solidFill>
                <a:latin typeface="Consolas"/>
              </a:rPr>
              <a:t>Identify</a:t>
            </a:r>
            <a:r>
              <a:rPr sz="950">
                <a:solidFill>
                  <a:srgbClr val="111827"/>
                </a:solidFill>
                <a:latin typeface="Consolas"/>
              </a:rPr>
              <a:t> </a:t>
            </a:r>
            <a:r>
              <a:rPr sz="950">
                <a:solidFill>
                  <a:srgbClr val="111827"/>
                </a:solidFill>
                <a:latin typeface="Consolas"/>
              </a:rPr>
              <a:t>the</a:t>
            </a:r>
            <a:r>
              <a:rPr sz="950">
                <a:solidFill>
                  <a:srgbClr val="111827"/>
                </a:solidFill>
                <a:latin typeface="Consolas"/>
              </a:rPr>
              <a:t> </a:t>
            </a:r>
            <a:r>
              <a:rPr sz="950">
                <a:solidFill>
                  <a:srgbClr val="111827"/>
                </a:solidFill>
                <a:latin typeface="Consolas"/>
              </a:rPr>
              <a:t>restrictive</a:t>
            </a:r>
            <a:r>
              <a:rPr sz="950">
                <a:solidFill>
                  <a:srgbClr val="111827"/>
                </a:solidFill>
                <a:latin typeface="Consolas"/>
              </a:rPr>
              <a:t> </a:t>
            </a:r>
            <a:r>
              <a:rPr sz="950">
                <a:solidFill>
                  <a:srgbClr val="111827"/>
                </a:solidFill>
                <a:latin typeface="Consolas"/>
              </a:rPr>
              <a:t>debt</a:t>
            </a:r>
            <a:r>
              <a:rPr sz="950">
                <a:solidFill>
                  <a:srgbClr val="111827"/>
                </a:solidFill>
                <a:latin typeface="Consolas"/>
              </a:rPr>
              <a:t> </a:t>
            </a:r>
            <a:r>
              <a:rPr sz="950">
                <a:solidFill>
                  <a:srgbClr val="111827"/>
                </a:solidFill>
                <a:latin typeface="Consolas"/>
              </a:rPr>
              <a:t>covenant</a:t>
            </a:r>
            <a:r>
              <a:rPr sz="950">
                <a:solidFill>
                  <a:srgbClr val="111827"/>
                </a:solidFill>
                <a:latin typeface="Consolas"/>
              </a:rPr>
              <a:t> </a:t>
            </a:r>
            <a:r>
              <a:rPr sz="950">
                <a:solidFill>
                  <a:srgbClr val="111827"/>
                </a:solidFill>
                <a:latin typeface="Consolas"/>
              </a:rPr>
              <a:t>governing</a:t>
            </a:r>
            <a:r>
              <a:rPr sz="950">
                <a:solidFill>
                  <a:srgbClr val="111827"/>
                </a:solidFill>
                <a:latin typeface="Consolas"/>
              </a:rPr>
              <a:t> </a:t>
            </a:r>
            <a:r>
              <a:rPr sz="950">
                <a:solidFill>
                  <a:srgbClr val="111827"/>
                </a:solidFill>
                <a:latin typeface="Consolas"/>
              </a:rPr>
              <a:t>Acme</a:t>
            </a:r>
            <a:r>
              <a:rPr sz="950">
                <a:solidFill>
                  <a:srgbClr val="111827"/>
                </a:solidFill>
                <a:latin typeface="Consolas"/>
              </a:rPr>
              <a:t> </a:t>
            </a:r>
            <a:r>
              <a:rPr sz="950">
                <a:solidFill>
                  <a:srgbClr val="111827"/>
                </a:solidFill>
                <a:latin typeface="Consolas"/>
              </a:rPr>
              <a:t>Industrial</a:t>
            </a:r>
            <a:r>
              <a:rPr sz="950">
                <a:solidFill>
                  <a:srgbClr val="111827"/>
                </a:solidFill>
                <a:latin typeface="Consolas"/>
              </a:rPr>
              <a:t> </a:t>
            </a:r>
            <a:r>
              <a:rPr sz="950">
                <a:solidFill>
                  <a:srgbClr val="111827"/>
                </a:solidFill>
                <a:latin typeface="Consolas"/>
              </a:rPr>
              <a:t>Technologies.</a:t>
            </a:r>
          </a:p>
          <a:p>
            <a:pPr>
              <a:lnSpc>
                <a:spcPct val="116000"/>
              </a:lnSpc>
            </a:pPr>
            <a:r>
              <a:rPr sz="950">
                <a:solidFill>
                  <a:srgbClr val="111827"/>
                </a:solidFill>
                <a:latin typeface="Consolas"/>
              </a:rPr>
              <a:t>State</a:t>
            </a:r>
            <a:r>
              <a:rPr sz="950">
                <a:solidFill>
                  <a:srgbClr val="111827"/>
                </a:solidFill>
                <a:latin typeface="Consolas"/>
              </a:rPr>
              <a:t> </a:t>
            </a:r>
            <a:r>
              <a:rPr sz="950">
                <a:solidFill>
                  <a:srgbClr val="111827"/>
                </a:solidFill>
                <a:latin typeface="Consolas"/>
              </a:rPr>
              <a:t>the</a:t>
            </a:r>
            <a:r>
              <a:rPr sz="950">
                <a:solidFill>
                  <a:srgbClr val="111827"/>
                </a:solidFill>
                <a:latin typeface="Consolas"/>
              </a:rPr>
              <a:t> </a:t>
            </a:r>
            <a:r>
              <a:rPr sz="950">
                <a:solidFill>
                  <a:srgbClr val="111827"/>
                </a:solidFill>
                <a:latin typeface="Consolas"/>
              </a:rPr>
              <a:t>covenant</a:t>
            </a:r>
            <a:r>
              <a:rPr sz="950">
                <a:solidFill>
                  <a:srgbClr val="111827"/>
                </a:solidFill>
                <a:latin typeface="Consolas"/>
              </a:rPr>
              <a:t> </a:t>
            </a:r>
            <a:r>
              <a:rPr sz="950">
                <a:solidFill>
                  <a:srgbClr val="111827"/>
                </a:solidFill>
                <a:latin typeface="Consolas"/>
              </a:rPr>
              <a:t>ceiling</a:t>
            </a:r>
            <a:r>
              <a:rPr sz="950">
                <a:solidFill>
                  <a:srgbClr val="111827"/>
                </a:solidFill>
                <a:latin typeface="Consolas"/>
              </a:rPr>
              <a:t> </a:t>
            </a:r>
            <a:r>
              <a:rPr sz="950">
                <a:solidFill>
                  <a:srgbClr val="111827"/>
                </a:solidFill>
                <a:latin typeface="Consolas"/>
              </a:rPr>
              <a:t>and</a:t>
            </a:r>
            <a:r>
              <a:rPr sz="950">
                <a:solidFill>
                  <a:srgbClr val="111827"/>
                </a:solidFill>
                <a:latin typeface="Consolas"/>
              </a:rPr>
              <a:t> </a:t>
            </a:r>
            <a:r>
              <a:rPr sz="950">
                <a:solidFill>
                  <a:srgbClr val="111827"/>
                </a:solidFill>
                <a:latin typeface="Consolas"/>
              </a:rPr>
              <a:t>current</a:t>
            </a:r>
            <a:r>
              <a:rPr sz="950">
                <a:solidFill>
                  <a:srgbClr val="111827"/>
                </a:solidFill>
                <a:latin typeface="Consolas"/>
              </a:rPr>
              <a:t> </a:t>
            </a:r>
            <a:r>
              <a:rPr sz="950">
                <a:solidFill>
                  <a:srgbClr val="111827"/>
                </a:solidFill>
                <a:latin typeface="Consolas"/>
              </a:rPr>
              <a:t>net</a:t>
            </a:r>
            <a:r>
              <a:rPr sz="950">
                <a:solidFill>
                  <a:srgbClr val="111827"/>
                </a:solidFill>
                <a:latin typeface="Consolas"/>
              </a:rPr>
              <a:t> </a:t>
            </a:r>
            <a:r>
              <a:rPr sz="950">
                <a:solidFill>
                  <a:srgbClr val="111827"/>
                </a:solidFill>
                <a:latin typeface="Consolas"/>
              </a:rPr>
              <a:t>debt</a:t>
            </a:r>
            <a:r>
              <a:rPr sz="950">
                <a:solidFill>
                  <a:srgbClr val="111827"/>
                </a:solidFill>
                <a:latin typeface="Consolas"/>
              </a:rPr>
              <a:t> </a:t>
            </a:r>
            <a:r>
              <a:rPr sz="950">
                <a:solidFill>
                  <a:srgbClr val="111827"/>
                </a:solidFill>
                <a:latin typeface="Consolas"/>
              </a:rPr>
              <a:t>balance.</a:t>
            </a:r>
          </a:p>
          <a:p>
            <a:pPr>
              <a:lnSpc>
                <a:spcPct val="116000"/>
              </a:lnSpc>
            </a:pPr>
            <a:r>
              <a:rPr sz="950">
                <a:solidFill>
                  <a:srgbClr val="111827"/>
                </a:solidFill>
                <a:latin typeface="Consolas"/>
              </a:rPr>
              <a:t>If</a:t>
            </a:r>
            <a:r>
              <a:rPr sz="950">
                <a:solidFill>
                  <a:srgbClr val="111827"/>
                </a:solidFill>
                <a:latin typeface="Consolas"/>
              </a:rPr>
              <a:t> </a:t>
            </a:r>
            <a:r>
              <a:rPr sz="950">
                <a:solidFill>
                  <a:srgbClr val="111827"/>
                </a:solidFill>
                <a:latin typeface="Consolas"/>
              </a:rPr>
              <a:t>any</a:t>
            </a:r>
            <a:r>
              <a:rPr sz="950">
                <a:solidFill>
                  <a:srgbClr val="111827"/>
                </a:solidFill>
                <a:latin typeface="Consolas"/>
              </a:rPr>
              <a:t> </a:t>
            </a:r>
            <a:r>
              <a:rPr sz="950">
                <a:solidFill>
                  <a:srgbClr val="111827"/>
                </a:solidFill>
                <a:latin typeface="Consolas"/>
              </a:rPr>
              <a:t>figure</a:t>
            </a:r>
            <a:r>
              <a:rPr sz="950">
                <a:solidFill>
                  <a:srgbClr val="111827"/>
                </a:solidFill>
                <a:latin typeface="Consolas"/>
              </a:rPr>
              <a:t> </a:t>
            </a:r>
            <a:r>
              <a:rPr sz="950">
                <a:solidFill>
                  <a:srgbClr val="111827"/>
                </a:solidFill>
                <a:latin typeface="Consolas"/>
              </a:rPr>
              <a:t>is</a:t>
            </a:r>
            <a:r>
              <a:rPr sz="950">
                <a:solidFill>
                  <a:srgbClr val="111827"/>
                </a:solidFill>
                <a:latin typeface="Consolas"/>
              </a:rPr>
              <a:t> </a:t>
            </a:r>
            <a:r>
              <a:rPr sz="950">
                <a:solidFill>
                  <a:srgbClr val="111827"/>
                </a:solidFill>
                <a:latin typeface="Consolas"/>
              </a:rPr>
              <a:t>not</a:t>
            </a:r>
            <a:r>
              <a:rPr sz="950">
                <a:solidFill>
                  <a:srgbClr val="111827"/>
                </a:solidFill>
                <a:latin typeface="Consolas"/>
              </a:rPr>
              <a:t> </a:t>
            </a:r>
            <a:r>
              <a:rPr sz="950">
                <a:solidFill>
                  <a:srgbClr val="111827"/>
                </a:solidFill>
                <a:latin typeface="Consolas"/>
              </a:rPr>
              <a:t>explicitly</a:t>
            </a:r>
            <a:r>
              <a:rPr sz="950">
                <a:solidFill>
                  <a:srgbClr val="111827"/>
                </a:solidFill>
                <a:latin typeface="Consolas"/>
              </a:rPr>
              <a:t> </a:t>
            </a:r>
            <a:r>
              <a:rPr sz="950">
                <a:solidFill>
                  <a:srgbClr val="111827"/>
                </a:solidFill>
                <a:latin typeface="Consolas"/>
              </a:rPr>
              <a:t>disclosed</a:t>
            </a:r>
            <a:r>
              <a:rPr sz="950">
                <a:solidFill>
                  <a:srgbClr val="111827"/>
                </a:solidFill>
                <a:latin typeface="Consolas"/>
              </a:rPr>
              <a:t> </a:t>
            </a:r>
            <a:r>
              <a:rPr sz="950">
                <a:solidFill>
                  <a:srgbClr val="111827"/>
                </a:solidFill>
                <a:latin typeface="Consolas"/>
              </a:rPr>
              <a:t>in</a:t>
            </a:r>
            <a:r>
              <a:rPr sz="950">
                <a:solidFill>
                  <a:srgbClr val="111827"/>
                </a:solidFill>
                <a:latin typeface="Consolas"/>
              </a:rPr>
              <a:t> </a:t>
            </a:r>
            <a:r>
              <a:rPr sz="950">
                <a:solidFill>
                  <a:srgbClr val="111827"/>
                </a:solidFill>
                <a:latin typeface="Consolas"/>
              </a:rPr>
              <a:t>the</a:t>
            </a:r>
            <a:r>
              <a:rPr sz="950">
                <a:solidFill>
                  <a:srgbClr val="111827"/>
                </a:solidFill>
                <a:latin typeface="Consolas"/>
              </a:rPr>
              <a:t> </a:t>
            </a:r>
            <a:r>
              <a:rPr sz="950">
                <a:solidFill>
                  <a:srgbClr val="111827"/>
                </a:solidFill>
                <a:latin typeface="Consolas"/>
              </a:rPr>
              <a:t>document</a:t>
            </a:r>
            <a:r>
              <a:rPr sz="950">
                <a:solidFill>
                  <a:srgbClr val="111827"/>
                </a:solidFill>
                <a:latin typeface="Consolas"/>
              </a:rPr>
              <a:t> </a:t>
            </a:r>
            <a:r>
              <a:rPr sz="950">
                <a:solidFill>
                  <a:srgbClr val="111827"/>
                </a:solidFill>
                <a:latin typeface="Consolas"/>
              </a:rPr>
              <a:t>above</a:t>
            </a:r>
            <a:r>
              <a:rPr sz="950">
                <a:solidFill>
                  <a:srgbClr val="4B5563"/>
                </a:solidFill>
                <a:latin typeface="Consolas"/>
              </a:rPr>
              <a:t>,</a:t>
            </a:r>
            <a:r>
              <a:rPr sz="950">
                <a:solidFill>
                  <a:srgbClr val="111827"/>
                </a:solidFill>
                <a:latin typeface="Consolas"/>
              </a:rPr>
              <a:t> </a:t>
            </a:r>
            <a:r>
              <a:rPr sz="950">
                <a:solidFill>
                  <a:srgbClr val="111827"/>
                </a:solidFill>
                <a:latin typeface="Consolas"/>
              </a:rPr>
              <a:t>output</a:t>
            </a:r>
            <a:r>
              <a:rPr sz="950">
                <a:solidFill>
                  <a:srgbClr val="111827"/>
                </a:solidFill>
                <a:latin typeface="Consolas"/>
              </a:rPr>
              <a:t> </a:t>
            </a:r>
            <a:r>
              <a:rPr sz="950">
                <a:solidFill>
                  <a:srgbClr val="111827"/>
                </a:solidFill>
                <a:latin typeface="Consolas"/>
              </a:rPr>
              <a:t>'NOT</a:t>
            </a:r>
            <a:r>
              <a:rPr sz="950">
                <a:solidFill>
                  <a:srgbClr val="111827"/>
                </a:solidFill>
                <a:latin typeface="Consolas"/>
              </a:rPr>
              <a:t> </a:t>
            </a:r>
            <a:r>
              <a:rPr sz="950">
                <a:solidFill>
                  <a:srgbClr val="111827"/>
                </a:solidFill>
                <a:latin typeface="Consolas"/>
              </a:rPr>
              <a:t>FOUND'.</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CFB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548640"/>
            <a:ext cx="10515600" cy="731520"/>
          </a:xfrm>
          <a:prstGeom prst="rect">
            <a:avLst/>
          </a:prstGeom>
          <a:noFill/>
        </p:spPr>
        <p:txBody>
          <a:bodyPr wrap="square" lIns="0" tIns="0" rIns="0" bIns="0">
            <a:spAutoFit/>
          </a:bodyPr>
          <a:lstStyle/>
          <a:p>
            <a:pPr>
              <a:defRPr sz="2800" b="1">
                <a:solidFill>
                  <a:srgbClr val="1E1B4B"/>
                </a:solidFill>
                <a:latin typeface="Segoe UI"/>
              </a:defRPr>
            </a:pPr>
            <a:r>
              <a:t>Executive Rule: Primary Documents Must Be Frozen</a:t>
            </a:r>
          </a:p>
        </p:txBody>
      </p:sp>
      <p:sp>
        <p:nvSpPr>
          <p:cNvPr id="4" name="Rectangle 3"/>
          <p:cNvSpPr/>
          <p:nvPr/>
        </p:nvSpPr>
        <p:spPr>
          <a:xfrm>
            <a:off x="822960" y="1234440"/>
            <a:ext cx="10545775" cy="13716"/>
          </a:xfrm>
          <a:prstGeom prst="rect">
            <a:avLst/>
          </a:prstGeom>
          <a:solidFill>
            <a:srgbClr val="E5E7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601200" y="6309360"/>
            <a:ext cx="1737360" cy="365760"/>
          </a:xfrm>
          <a:prstGeom prst="rect">
            <a:avLst/>
          </a:prstGeom>
          <a:noFill/>
        </p:spPr>
        <p:txBody>
          <a:bodyPr wrap="none" rIns="0" bIns="0">
            <a:spAutoFit/>
          </a:bodyPr>
          <a:lstStyle/>
          <a:p>
            <a:pPr algn="r">
              <a:defRPr sz="1100">
                <a:solidFill>
                  <a:srgbClr val="6B7280"/>
                </a:solidFill>
                <a:latin typeface="Segoe UI"/>
              </a:defRPr>
            </a:pPr>
            <a:r>
              <a:t>34 / 65</a:t>
            </a:r>
          </a:p>
        </p:txBody>
      </p:sp>
      <p:sp>
        <p:nvSpPr>
          <p:cNvPr id="6" name="TextBox 5"/>
          <p:cNvSpPr txBox="1"/>
          <p:nvPr/>
        </p:nvSpPr>
        <p:spPr>
          <a:xfrm>
            <a:off x="822960" y="1508760"/>
            <a:ext cx="10515600" cy="4983480"/>
          </a:xfrm>
          <a:prstGeom prst="rect">
            <a:avLst/>
          </a:prstGeom>
          <a:noFill/>
        </p:spPr>
        <p:txBody>
          <a:bodyPr wrap="square" lIns="0" tIns="0">
            <a:spAutoFit/>
          </a:bodyPr>
          <a:lstStyle/>
          <a:p>
            <a:pPr>
              <a:lnSpc>
                <a:spcPct val="125000"/>
              </a:lnSpc>
              <a:spcAft>
                <a:spcPts val="1200"/>
              </a:spcAft>
            </a:pPr>
            <a:r>
              <a:rPr sz="1550">
                <a:solidFill>
                  <a:srgbClr val="1F2937"/>
                </a:solidFill>
                <a:latin typeface="Segoe UI"/>
              </a:rPr>
              <a:t>•  Record the SHA-256 hash of every filing used in an analysis memo.</a:t>
            </a:r>
          </a:p>
          <a:p>
            <a:pPr>
              <a:lnSpc>
                <a:spcPct val="125000"/>
              </a:lnSpc>
              <a:spcAft>
                <a:spcPts val="1200"/>
              </a:spcAft>
            </a:pPr>
            <a:r>
              <a:rPr sz="1550">
                <a:solidFill>
                  <a:srgbClr val="1F2937"/>
                </a:solidFill>
                <a:latin typeface="Segoe UI"/>
              </a:rPr>
              <a:t>•  Stop analysts from relying on public web search for audited figures.</a:t>
            </a:r>
          </a:p>
          <a:p>
            <a:pPr>
              <a:lnSpc>
                <a:spcPct val="125000"/>
              </a:lnSpc>
              <a:spcAft>
                <a:spcPts val="1200"/>
              </a:spcAft>
            </a:pPr>
            <a:r>
              <a:rPr sz="1550">
                <a:solidFill>
                  <a:srgbClr val="1F2937"/>
                </a:solidFill>
                <a:latin typeface="Segoe UI"/>
              </a:rPr>
              <a:t>•  Keep proprietary deal memos and models inside isolated corporate networks.</a:t>
            </a:r>
          </a:p>
          <a:p>
            <a:pPr>
              <a:lnSpc>
                <a:spcPct val="125000"/>
              </a:lnSpc>
              <a:spcAft>
                <a:spcPts val="1200"/>
              </a:spcAft>
            </a:pPr>
            <a:r>
              <a:rPr sz="1550">
                <a:solidFill>
                  <a:srgbClr val="1F2937"/>
                </a:solidFill>
                <a:latin typeface="Segoe UI"/>
              </a:rPr>
              <a:t>•  Confirm that enterprise AI agreements guarantee Zero Data Retention for your files.</a:t>
            </a:r>
          </a:p>
          <a:p>
            <a:pPr>
              <a:lnSpc>
                <a:spcPct val="125000"/>
              </a:lnSpc>
              <a:spcAft>
                <a:spcPts val="1200"/>
              </a:spcAft>
            </a:pPr>
            <a:r>
              <a:rPr sz="1550">
                <a:solidFill>
                  <a:srgbClr val="1F2937"/>
                </a:solidFill>
                <a:latin typeface="Segoe UI"/>
              </a:rPr>
              <a:t>•  Audit team folders to ensure files do not leak across deal perimeters.</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CFB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548640"/>
            <a:ext cx="10515600" cy="731520"/>
          </a:xfrm>
          <a:prstGeom prst="rect">
            <a:avLst/>
          </a:prstGeom>
          <a:noFill/>
        </p:spPr>
        <p:txBody>
          <a:bodyPr wrap="square" lIns="0" tIns="0" rIns="0" bIns="0">
            <a:spAutoFit/>
          </a:bodyPr>
          <a:lstStyle/>
          <a:p>
            <a:pPr>
              <a:defRPr sz="2800" b="1">
                <a:solidFill>
                  <a:srgbClr val="1E1B4B"/>
                </a:solidFill>
                <a:latin typeface="Segoe UI"/>
              </a:defRPr>
            </a:pPr>
            <a:r>
              <a:t>Cycle 3 Checkpoint: Questions and Grounding Review</a:t>
            </a:r>
          </a:p>
        </p:txBody>
      </p:sp>
      <p:sp>
        <p:nvSpPr>
          <p:cNvPr id="4" name="Rectangle 3"/>
          <p:cNvSpPr/>
          <p:nvPr/>
        </p:nvSpPr>
        <p:spPr>
          <a:xfrm>
            <a:off x="822960" y="1234440"/>
            <a:ext cx="10545775" cy="13716"/>
          </a:xfrm>
          <a:prstGeom prst="rect">
            <a:avLst/>
          </a:prstGeom>
          <a:solidFill>
            <a:srgbClr val="E5E7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601200" y="6309360"/>
            <a:ext cx="1737360" cy="365760"/>
          </a:xfrm>
          <a:prstGeom prst="rect">
            <a:avLst/>
          </a:prstGeom>
          <a:noFill/>
        </p:spPr>
        <p:txBody>
          <a:bodyPr wrap="none" rIns="0" bIns="0">
            <a:spAutoFit/>
          </a:bodyPr>
          <a:lstStyle/>
          <a:p>
            <a:pPr algn="r">
              <a:defRPr sz="1100">
                <a:solidFill>
                  <a:srgbClr val="6B7280"/>
                </a:solidFill>
                <a:latin typeface="Segoe UI"/>
              </a:defRPr>
            </a:pPr>
            <a:r>
              <a:t>35 / 65</a:t>
            </a:r>
          </a:p>
        </p:txBody>
      </p:sp>
      <p:sp>
        <p:nvSpPr>
          <p:cNvPr id="6" name="TextBox 5"/>
          <p:cNvSpPr txBox="1"/>
          <p:nvPr/>
        </p:nvSpPr>
        <p:spPr>
          <a:xfrm>
            <a:off x="822960" y="1508760"/>
            <a:ext cx="10515600" cy="4983480"/>
          </a:xfrm>
          <a:prstGeom prst="rect">
            <a:avLst/>
          </a:prstGeom>
          <a:noFill/>
        </p:spPr>
        <p:txBody>
          <a:bodyPr wrap="square" lIns="0" tIns="0">
            <a:spAutoFit/>
          </a:bodyPr>
          <a:lstStyle/>
          <a:p>
            <a:pPr>
              <a:lnSpc>
                <a:spcPct val="125000"/>
              </a:lnSpc>
              <a:spcAft>
                <a:spcPts val="1200"/>
              </a:spcAft>
            </a:pPr>
            <a:r>
              <a:rPr sz="1550">
                <a:solidFill>
                  <a:srgbClr val="1F2937"/>
                </a:solidFill>
                <a:latin typeface="Segoe UI"/>
              </a:rPr>
              <a:t>•  </a:t>
            </a:r>
            <a:r>
              <a:rPr sz="1550" b="1">
                <a:solidFill>
                  <a:srgbClr val="1F2937"/>
                </a:solidFill>
                <a:latin typeface="Segoe UI"/>
              </a:rPr>
              <a:t>Target Clock</a:t>
            </a:r>
            <a:r>
              <a:rPr sz="1550">
                <a:solidFill>
                  <a:srgbClr val="1F2937"/>
                </a:solidFill>
                <a:latin typeface="Segoe UI"/>
              </a:rPr>
              <a:t>: Concludes at </a:t>
            </a:r>
            <a:r>
              <a:rPr sz="1550" b="1">
                <a:solidFill>
                  <a:srgbClr val="1F2937"/>
                </a:solidFill>
                <a:latin typeface="Segoe UI"/>
              </a:rPr>
              <a:t>11:35 AM</a:t>
            </a:r>
            <a:r>
              <a:rPr sz="1550">
                <a:solidFill>
                  <a:srgbClr val="1F2937"/>
                </a:solidFill>
                <a:latin typeface="Segoe UI"/>
              </a:rPr>
              <a:t>.</a:t>
            </a:r>
          </a:p>
          <a:p>
            <a:pPr>
              <a:lnSpc>
                <a:spcPct val="125000"/>
              </a:lnSpc>
              <a:spcAft>
                <a:spcPts val="1200"/>
              </a:spcAft>
            </a:pPr>
            <a:r>
              <a:rPr sz="1550">
                <a:solidFill>
                  <a:srgbClr val="1F2937"/>
                </a:solidFill>
                <a:latin typeface="Segoe UI"/>
              </a:rPr>
              <a:t>•  Key takeaway: Never rely on public model memory for numbers; ground in frozen filings.</a:t>
            </a:r>
          </a:p>
          <a:p>
            <a:pPr>
              <a:lnSpc>
                <a:spcPct val="125000"/>
              </a:lnSpc>
              <a:spcAft>
                <a:spcPts val="1200"/>
              </a:spcAft>
            </a:pPr>
            <a:r>
              <a:rPr sz="1550">
                <a:solidFill>
                  <a:srgbClr val="1F2937"/>
                </a:solidFill>
                <a:latin typeface="Segoe UI"/>
              </a:rPr>
              <a:t>•  Core rule: Whole document sections protect footnotes better than fragmented vector search.</a:t>
            </a:r>
          </a:p>
          <a:p>
            <a:pPr>
              <a:lnSpc>
                <a:spcPct val="125000"/>
              </a:lnSpc>
              <a:spcAft>
                <a:spcPts val="1200"/>
              </a:spcAft>
            </a:pPr>
            <a:r>
              <a:rPr sz="1550">
                <a:solidFill>
                  <a:srgbClr val="1F2937"/>
                </a:solidFill>
                <a:latin typeface="Segoe UI"/>
              </a:rPr>
              <a:t>•  Next block: Cycle 4 begins immediately at 11:35 AM (Tools &amp; Math Delegation).</a:t>
            </a:r>
          </a:p>
          <a:p>
            <a:pPr>
              <a:lnSpc>
                <a:spcPct val="125000"/>
              </a:lnSpc>
              <a:spcAft>
                <a:spcPts val="1200"/>
              </a:spcAft>
            </a:pPr>
            <a:r>
              <a:rPr sz="1550">
                <a:solidFill>
                  <a:srgbClr val="1F2937"/>
                </a:solidFill>
                <a:latin typeface="Segoe UI"/>
              </a:rPr>
              <a:t>•  Questions on project boundaries, RAG limitations, or Zero Data Retention?</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CFB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1097280" y="1828800"/>
            <a:ext cx="1371600" cy="54864"/>
          </a:xfrm>
          <a:prstGeom prst="rect">
            <a:avLst/>
          </a:prstGeom>
          <a:solidFill>
            <a:srgbClr val="D9770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97280" y="2103120"/>
            <a:ext cx="9966960" cy="3200400"/>
          </a:xfrm>
          <a:prstGeom prst="rect">
            <a:avLst/>
          </a:prstGeom>
          <a:noFill/>
        </p:spPr>
        <p:txBody>
          <a:bodyPr wrap="square" lIns="0" tIns="0">
            <a:spAutoFit/>
          </a:bodyPr>
          <a:lstStyle/>
          <a:p>
            <a:pPr>
              <a:spcAft>
                <a:spcPts val="1000"/>
              </a:spcAft>
              <a:defRPr sz="1400" b="1">
                <a:solidFill>
                  <a:srgbClr val="D97706"/>
                </a:solidFill>
                <a:latin typeface="Segoe UI"/>
              </a:defRPr>
            </a:pPr>
            <a:r>
              <a:t>SECTION 4: CYCLE 4</a:t>
            </a:r>
          </a:p>
          <a:p>
            <a:pPr>
              <a:spcAft>
                <a:spcPts val="1400"/>
              </a:spcAft>
              <a:defRPr sz="3600" b="1">
                <a:solidFill>
                  <a:srgbClr val="1E1B4B"/>
                </a:solidFill>
                <a:latin typeface="Segoe UI"/>
              </a:defRPr>
            </a:pPr>
            <a:r>
              <a:t>Tools and Connectors: External Execution</a:t>
            </a:r>
          </a:p>
          <a:p>
            <a:pPr>
              <a:defRPr sz="2000">
                <a:solidFill>
                  <a:srgbClr val="1F2937"/>
                </a:solidFill>
                <a:latin typeface="Segoe UI"/>
              </a:defRPr>
            </a:pPr>
            <a:r>
              <a:t>11:35 to 12:05 | MCP Tools, Compounding Decay 0.98^n, and the Four Checks</a:t>
            </a:r>
          </a:p>
        </p:txBody>
      </p:sp>
      <p:sp>
        <p:nvSpPr>
          <p:cNvPr id="5" name="TextBox 4"/>
          <p:cNvSpPr txBox="1"/>
          <p:nvPr/>
        </p:nvSpPr>
        <p:spPr>
          <a:xfrm>
            <a:off x="9601200" y="6309360"/>
            <a:ext cx="1737360" cy="365760"/>
          </a:xfrm>
          <a:prstGeom prst="rect">
            <a:avLst/>
          </a:prstGeom>
          <a:noFill/>
        </p:spPr>
        <p:txBody>
          <a:bodyPr wrap="none" rIns="0" bIns="0">
            <a:spAutoFit/>
          </a:bodyPr>
          <a:lstStyle/>
          <a:p>
            <a:pPr algn="r">
              <a:defRPr sz="1100">
                <a:solidFill>
                  <a:srgbClr val="6B7280"/>
                </a:solidFill>
                <a:latin typeface="Segoe UI"/>
              </a:defRPr>
            </a:pPr>
            <a:r>
              <a:t>36 / 65</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CFB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548640"/>
            <a:ext cx="10515600" cy="731520"/>
          </a:xfrm>
          <a:prstGeom prst="rect">
            <a:avLst/>
          </a:prstGeom>
          <a:noFill/>
        </p:spPr>
        <p:txBody>
          <a:bodyPr wrap="square" lIns="0" tIns="0" rIns="0" bIns="0">
            <a:spAutoFit/>
          </a:bodyPr>
          <a:lstStyle/>
          <a:p>
            <a:pPr>
              <a:defRPr sz="2800" b="1">
                <a:solidFill>
                  <a:srgbClr val="1E1B4B"/>
                </a:solidFill>
                <a:latin typeface="Segoe UI"/>
              </a:defRPr>
            </a:pPr>
            <a:r>
              <a:t>Language Models Cannot Execute Reliable Arithmetic</a:t>
            </a:r>
          </a:p>
        </p:txBody>
      </p:sp>
      <p:sp>
        <p:nvSpPr>
          <p:cNvPr id="4" name="Rectangle 3"/>
          <p:cNvSpPr/>
          <p:nvPr/>
        </p:nvSpPr>
        <p:spPr>
          <a:xfrm>
            <a:off x="822960" y="1234440"/>
            <a:ext cx="10545775" cy="13716"/>
          </a:xfrm>
          <a:prstGeom prst="rect">
            <a:avLst/>
          </a:prstGeom>
          <a:solidFill>
            <a:srgbClr val="E5E7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601200" y="6309360"/>
            <a:ext cx="1737360" cy="365760"/>
          </a:xfrm>
          <a:prstGeom prst="rect">
            <a:avLst/>
          </a:prstGeom>
          <a:noFill/>
        </p:spPr>
        <p:txBody>
          <a:bodyPr wrap="none" rIns="0" bIns="0">
            <a:spAutoFit/>
          </a:bodyPr>
          <a:lstStyle/>
          <a:p>
            <a:pPr algn="r">
              <a:defRPr sz="1100">
                <a:solidFill>
                  <a:srgbClr val="6B7280"/>
                </a:solidFill>
                <a:latin typeface="Segoe UI"/>
              </a:defRPr>
            </a:pPr>
            <a:r>
              <a:t>37 / 65</a:t>
            </a:r>
          </a:p>
        </p:txBody>
      </p:sp>
      <p:sp>
        <p:nvSpPr>
          <p:cNvPr id="6" name="TextBox 5"/>
          <p:cNvSpPr txBox="1"/>
          <p:nvPr/>
        </p:nvSpPr>
        <p:spPr>
          <a:xfrm>
            <a:off x="822960" y="1508760"/>
            <a:ext cx="10515600" cy="4983480"/>
          </a:xfrm>
          <a:prstGeom prst="rect">
            <a:avLst/>
          </a:prstGeom>
          <a:noFill/>
        </p:spPr>
        <p:txBody>
          <a:bodyPr wrap="square" lIns="0" tIns="0">
            <a:spAutoFit/>
          </a:bodyPr>
          <a:lstStyle/>
          <a:p>
            <a:pPr>
              <a:lnSpc>
                <a:spcPct val="125000"/>
              </a:lnSpc>
              <a:spcAft>
                <a:spcPts val="1200"/>
              </a:spcAft>
            </a:pPr>
            <a:r>
              <a:rPr sz="1550">
                <a:solidFill>
                  <a:srgbClr val="1F2937"/>
                </a:solidFill>
                <a:latin typeface="Segoe UI"/>
              </a:rPr>
              <a:t>•  Language models predict sequences of words; they do not calculate numbers.</a:t>
            </a:r>
          </a:p>
          <a:p>
            <a:pPr>
              <a:lnSpc>
                <a:spcPct val="125000"/>
              </a:lnSpc>
              <a:spcAft>
                <a:spcPts val="1200"/>
              </a:spcAft>
            </a:pPr>
            <a:r>
              <a:rPr sz="1550">
                <a:solidFill>
                  <a:srgbClr val="1F2937"/>
                </a:solidFill>
                <a:latin typeface="Segoe UI"/>
              </a:rPr>
              <a:t>•  Multiplication, compound growth rates, and currency exchange require exact code.</a:t>
            </a:r>
          </a:p>
          <a:p>
            <a:pPr>
              <a:lnSpc>
                <a:spcPct val="125000"/>
              </a:lnSpc>
              <a:spcAft>
                <a:spcPts val="1200"/>
              </a:spcAft>
            </a:pPr>
            <a:r>
              <a:rPr sz="1550">
                <a:solidFill>
                  <a:srgbClr val="1F2937"/>
                </a:solidFill>
                <a:latin typeface="Segoe UI"/>
              </a:rPr>
              <a:t>•  Ask a model to calculate debt-to-EBITDA, and it guesses a plausible number.</a:t>
            </a:r>
          </a:p>
          <a:p>
            <a:pPr>
              <a:lnSpc>
                <a:spcPct val="125000"/>
              </a:lnSpc>
              <a:spcAft>
                <a:spcPts val="1200"/>
              </a:spcAft>
            </a:pPr>
            <a:r>
              <a:rPr sz="1550">
                <a:solidFill>
                  <a:srgbClr val="1F2937"/>
                </a:solidFill>
                <a:latin typeface="Segoe UI"/>
              </a:rPr>
              <a:t>•  High training frequency helps with basic addition, but multi-digit math often fails.</a:t>
            </a:r>
          </a:p>
          <a:p>
            <a:pPr>
              <a:lnSpc>
                <a:spcPct val="125000"/>
              </a:lnSpc>
              <a:spcAft>
                <a:spcPts val="1200"/>
              </a:spcAft>
            </a:pPr>
            <a:r>
              <a:rPr sz="1550">
                <a:solidFill>
                  <a:srgbClr val="1F2937"/>
                </a:solidFill>
                <a:latin typeface="Segoe UI"/>
              </a:rPr>
              <a:t>•  Regulated finance systems must never let models compute math in their heads.</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CFB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548640"/>
            <a:ext cx="10515600" cy="731520"/>
          </a:xfrm>
          <a:prstGeom prst="rect">
            <a:avLst/>
          </a:prstGeom>
          <a:noFill/>
        </p:spPr>
        <p:txBody>
          <a:bodyPr wrap="square" lIns="0" tIns="0" rIns="0" bIns="0">
            <a:spAutoFit/>
          </a:bodyPr>
          <a:lstStyle/>
          <a:p>
            <a:pPr>
              <a:defRPr sz="2800" b="1">
                <a:solidFill>
                  <a:srgbClr val="1E1B4B"/>
                </a:solidFill>
                <a:latin typeface="Segoe UI"/>
              </a:defRPr>
            </a:pPr>
            <a:r>
              <a:t>Model Emits Arguments, Runtime Runs Code</a:t>
            </a:r>
          </a:p>
        </p:txBody>
      </p:sp>
      <p:sp>
        <p:nvSpPr>
          <p:cNvPr id="4" name="Rectangle 3"/>
          <p:cNvSpPr/>
          <p:nvPr/>
        </p:nvSpPr>
        <p:spPr>
          <a:xfrm>
            <a:off x="822960" y="1234440"/>
            <a:ext cx="10545775" cy="13716"/>
          </a:xfrm>
          <a:prstGeom prst="rect">
            <a:avLst/>
          </a:prstGeom>
          <a:solidFill>
            <a:srgbClr val="E5E7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601200" y="6309360"/>
            <a:ext cx="1737360" cy="365760"/>
          </a:xfrm>
          <a:prstGeom prst="rect">
            <a:avLst/>
          </a:prstGeom>
          <a:noFill/>
        </p:spPr>
        <p:txBody>
          <a:bodyPr wrap="none" rIns="0" bIns="0">
            <a:spAutoFit/>
          </a:bodyPr>
          <a:lstStyle/>
          <a:p>
            <a:pPr algn="r">
              <a:defRPr sz="1100">
                <a:solidFill>
                  <a:srgbClr val="6B7280"/>
                </a:solidFill>
                <a:latin typeface="Segoe UI"/>
              </a:defRPr>
            </a:pPr>
            <a:r>
              <a:t>38 / 65</a:t>
            </a:r>
          </a:p>
        </p:txBody>
      </p:sp>
      <p:pic>
        <p:nvPicPr>
          <p:cNvPr id="6" name="Picture 5" descr="image.png"/>
          <p:cNvPicPr>
            <a:picLocks noChangeAspect="1"/>
          </p:cNvPicPr>
          <p:nvPr/>
        </p:nvPicPr>
        <p:blipFill>
          <a:blip r:embed="rId2"/>
          <a:stretch>
            <a:fillRect/>
          </a:stretch>
        </p:blipFill>
        <p:spPr>
          <a:xfrm>
            <a:off x="822960" y="1417320"/>
            <a:ext cx="10545775" cy="1932718"/>
          </a:xfrm>
          <a:prstGeom prst="rect">
            <a:avLst/>
          </a:prstGeom>
        </p:spPr>
      </p:pic>
      <p:sp>
        <p:nvSpPr>
          <p:cNvPr id="7" name="TextBox 6"/>
          <p:cNvSpPr txBox="1"/>
          <p:nvPr/>
        </p:nvSpPr>
        <p:spPr>
          <a:xfrm>
            <a:off x="822960" y="5120640"/>
            <a:ext cx="10515600" cy="1371600"/>
          </a:xfrm>
          <a:prstGeom prst="rect">
            <a:avLst/>
          </a:prstGeom>
          <a:noFill/>
        </p:spPr>
        <p:txBody>
          <a:bodyPr wrap="square" lIns="0" tIns="0">
            <a:spAutoFit/>
          </a:bodyPr>
          <a:lstStyle/>
          <a:p>
            <a:pPr>
              <a:lnSpc>
                <a:spcPct val="125000"/>
              </a:lnSpc>
              <a:spcAft>
                <a:spcPts val="1200"/>
              </a:spcAft>
            </a:pPr>
            <a:r>
              <a:rPr sz="1550">
                <a:solidFill>
                  <a:srgbClr val="1F2937"/>
                </a:solidFill>
                <a:latin typeface="Segoe UI"/>
              </a:rPr>
              <a:t>•  Tool calling connects text prediction engines to exact software programs.</a:t>
            </a:r>
          </a:p>
          <a:p>
            <a:pPr>
              <a:lnSpc>
                <a:spcPct val="125000"/>
              </a:lnSpc>
              <a:spcAft>
                <a:spcPts val="1200"/>
              </a:spcAft>
            </a:pPr>
            <a:r>
              <a:rPr sz="1550">
                <a:solidFill>
                  <a:srgbClr val="1F2937"/>
                </a:solidFill>
                <a:latin typeface="Segoe UI"/>
              </a:rPr>
              <a:t>•  The model notices when a prompt requires a calculation.</a:t>
            </a:r>
          </a:p>
          <a:p>
            <a:pPr>
              <a:lnSpc>
                <a:spcPct val="125000"/>
              </a:lnSpc>
              <a:spcAft>
                <a:spcPts val="1200"/>
              </a:spcAft>
            </a:pPr>
            <a:r>
              <a:rPr sz="1550">
                <a:solidFill>
                  <a:srgbClr val="1F2937"/>
                </a:solidFill>
                <a:latin typeface="Segoe UI"/>
              </a:rPr>
              <a:t>•  It outputs structured parameters listing the tool name and numbers.</a:t>
            </a:r>
          </a:p>
          <a:p>
            <a:pPr>
              <a:lnSpc>
                <a:spcPct val="125000"/>
              </a:lnSpc>
              <a:spcAft>
                <a:spcPts val="1200"/>
              </a:spcAft>
            </a:pPr>
            <a:r>
              <a:rPr sz="1550">
                <a:solidFill>
                  <a:srgbClr val="1F2937"/>
                </a:solidFill>
                <a:latin typeface="Segoe UI"/>
              </a:rPr>
              <a:t>•  The verified mathematical answer returns to the model to complete the memo.</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CFB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548640"/>
            <a:ext cx="10515600" cy="731520"/>
          </a:xfrm>
          <a:prstGeom prst="rect">
            <a:avLst/>
          </a:prstGeom>
          <a:noFill/>
        </p:spPr>
        <p:txBody>
          <a:bodyPr wrap="square" lIns="0" tIns="0" rIns="0" bIns="0">
            <a:spAutoFit/>
          </a:bodyPr>
          <a:lstStyle/>
          <a:p>
            <a:pPr>
              <a:defRPr sz="2800" b="1">
                <a:solidFill>
                  <a:srgbClr val="1E1B4B"/>
                </a:solidFill>
                <a:latin typeface="Segoe UI"/>
              </a:defRPr>
            </a:pPr>
            <a:r>
              <a:t>Model Context Protocol Standardizes Tools</a:t>
            </a:r>
          </a:p>
        </p:txBody>
      </p:sp>
      <p:sp>
        <p:nvSpPr>
          <p:cNvPr id="4" name="Rectangle 3"/>
          <p:cNvSpPr/>
          <p:nvPr/>
        </p:nvSpPr>
        <p:spPr>
          <a:xfrm>
            <a:off x="822960" y="1234440"/>
            <a:ext cx="10545775" cy="13716"/>
          </a:xfrm>
          <a:prstGeom prst="rect">
            <a:avLst/>
          </a:prstGeom>
          <a:solidFill>
            <a:srgbClr val="E5E7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601200" y="6309360"/>
            <a:ext cx="1737360" cy="365760"/>
          </a:xfrm>
          <a:prstGeom prst="rect">
            <a:avLst/>
          </a:prstGeom>
          <a:noFill/>
        </p:spPr>
        <p:txBody>
          <a:bodyPr wrap="none" rIns="0" bIns="0">
            <a:spAutoFit/>
          </a:bodyPr>
          <a:lstStyle/>
          <a:p>
            <a:pPr algn="r">
              <a:defRPr sz="1100">
                <a:solidFill>
                  <a:srgbClr val="6B7280"/>
                </a:solidFill>
                <a:latin typeface="Segoe UI"/>
              </a:defRPr>
            </a:pPr>
            <a:r>
              <a:t>39 / 65</a:t>
            </a:r>
          </a:p>
        </p:txBody>
      </p:sp>
      <p:sp>
        <p:nvSpPr>
          <p:cNvPr id="6" name="TextBox 5"/>
          <p:cNvSpPr txBox="1"/>
          <p:nvPr/>
        </p:nvSpPr>
        <p:spPr>
          <a:xfrm>
            <a:off x="822960" y="1508760"/>
            <a:ext cx="10515600" cy="4983480"/>
          </a:xfrm>
          <a:prstGeom prst="rect">
            <a:avLst/>
          </a:prstGeom>
          <a:noFill/>
        </p:spPr>
        <p:txBody>
          <a:bodyPr wrap="square" lIns="0" tIns="0">
            <a:spAutoFit/>
          </a:bodyPr>
          <a:lstStyle/>
          <a:p>
            <a:pPr>
              <a:lnSpc>
                <a:spcPct val="125000"/>
              </a:lnSpc>
              <a:spcAft>
                <a:spcPts val="1200"/>
              </a:spcAft>
            </a:pPr>
            <a:r>
              <a:rPr sz="1550">
                <a:solidFill>
                  <a:srgbClr val="1F2937"/>
                </a:solidFill>
                <a:latin typeface="Segoe UI"/>
              </a:rPr>
              <a:t>•  The Model Context Protocol provides an open standard to connect models to tools.</a:t>
            </a:r>
          </a:p>
          <a:p>
            <a:pPr>
              <a:lnSpc>
                <a:spcPct val="125000"/>
              </a:lnSpc>
              <a:spcAft>
                <a:spcPts val="1200"/>
              </a:spcAft>
            </a:pPr>
            <a:r>
              <a:rPr sz="1550">
                <a:solidFill>
                  <a:srgbClr val="1F2937"/>
                </a:solidFill>
                <a:latin typeface="Segoe UI"/>
              </a:rPr>
              <a:t>•  MCP servers expose standard tools: calculators, SQL databases, and market feeds.</a:t>
            </a:r>
          </a:p>
          <a:p>
            <a:pPr>
              <a:lnSpc>
                <a:spcPct val="125000"/>
              </a:lnSpc>
              <a:spcAft>
                <a:spcPts val="1200"/>
              </a:spcAft>
            </a:pPr>
            <a:r>
              <a:rPr sz="1550">
                <a:solidFill>
                  <a:srgbClr val="1F2937"/>
                </a:solidFill>
                <a:latin typeface="Segoe UI"/>
              </a:rPr>
              <a:t>•  The protocol standardizes tool descriptions, parameter checks, and security rules.</a:t>
            </a:r>
          </a:p>
          <a:p>
            <a:pPr>
              <a:lnSpc>
                <a:spcPct val="125000"/>
              </a:lnSpc>
              <a:spcAft>
                <a:spcPts val="1200"/>
              </a:spcAft>
            </a:pPr>
            <a:r>
              <a:rPr sz="1550">
                <a:solidFill>
                  <a:srgbClr val="1F2937"/>
                </a:solidFill>
                <a:latin typeface="Segoe UI"/>
              </a:rPr>
              <a:t>•  Local runtimes enforce permissions, logins, and argument safety.</a:t>
            </a:r>
          </a:p>
          <a:p>
            <a:pPr>
              <a:lnSpc>
                <a:spcPct val="125000"/>
              </a:lnSpc>
              <a:spcAft>
                <a:spcPts val="1200"/>
              </a:spcAft>
            </a:pPr>
            <a:r>
              <a:rPr sz="1550">
                <a:solidFill>
                  <a:srgbClr val="1F2937"/>
                </a:solidFill>
                <a:latin typeface="Segoe UI"/>
              </a:rPr>
              <a:t>•  Standard tools let firms switch model vendors without rewriting tool integrations.</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CFB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548640"/>
            <a:ext cx="10515600" cy="731520"/>
          </a:xfrm>
          <a:prstGeom prst="rect">
            <a:avLst/>
          </a:prstGeom>
          <a:noFill/>
        </p:spPr>
        <p:txBody>
          <a:bodyPr wrap="square" lIns="0" tIns="0" rIns="0" bIns="0">
            <a:spAutoFit/>
          </a:bodyPr>
          <a:lstStyle/>
          <a:p>
            <a:pPr>
              <a:defRPr sz="2800" b="1">
                <a:solidFill>
                  <a:srgbClr val="1E1B4B"/>
                </a:solidFill>
                <a:latin typeface="Segoe UI"/>
              </a:defRPr>
            </a:pPr>
            <a:r>
              <a:t>Sequential Steps Compound Small Error Rates</a:t>
            </a:r>
          </a:p>
        </p:txBody>
      </p:sp>
      <p:sp>
        <p:nvSpPr>
          <p:cNvPr id="4" name="Rectangle 3"/>
          <p:cNvSpPr/>
          <p:nvPr/>
        </p:nvSpPr>
        <p:spPr>
          <a:xfrm>
            <a:off x="822960" y="1234440"/>
            <a:ext cx="10545775" cy="13716"/>
          </a:xfrm>
          <a:prstGeom prst="rect">
            <a:avLst/>
          </a:prstGeom>
          <a:solidFill>
            <a:srgbClr val="E5E7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601200" y="6309360"/>
            <a:ext cx="1737360" cy="365760"/>
          </a:xfrm>
          <a:prstGeom prst="rect">
            <a:avLst/>
          </a:prstGeom>
          <a:noFill/>
        </p:spPr>
        <p:txBody>
          <a:bodyPr wrap="none" rIns="0" bIns="0">
            <a:spAutoFit/>
          </a:bodyPr>
          <a:lstStyle/>
          <a:p>
            <a:pPr algn="r">
              <a:defRPr sz="1100">
                <a:solidFill>
                  <a:srgbClr val="6B7280"/>
                </a:solidFill>
                <a:latin typeface="Segoe UI"/>
              </a:defRPr>
            </a:pPr>
            <a:r>
              <a:t>40 / 65</a:t>
            </a:r>
          </a:p>
        </p:txBody>
      </p:sp>
      <p:sp>
        <p:nvSpPr>
          <p:cNvPr id="6" name="TextBox 5"/>
          <p:cNvSpPr txBox="1"/>
          <p:nvPr/>
        </p:nvSpPr>
        <p:spPr>
          <a:xfrm>
            <a:off x="822960" y="1508760"/>
            <a:ext cx="10515600" cy="4983480"/>
          </a:xfrm>
          <a:prstGeom prst="rect">
            <a:avLst/>
          </a:prstGeom>
          <a:noFill/>
        </p:spPr>
        <p:txBody>
          <a:bodyPr wrap="square" lIns="0" tIns="0">
            <a:spAutoFit/>
          </a:bodyPr>
          <a:lstStyle/>
          <a:p>
            <a:pPr>
              <a:lnSpc>
                <a:spcPct val="125000"/>
              </a:lnSpc>
              <a:spcAft>
                <a:spcPts val="1200"/>
              </a:spcAft>
            </a:pPr>
            <a:r>
              <a:rPr sz="1550">
                <a:solidFill>
                  <a:srgbClr val="1F2937"/>
                </a:solidFill>
                <a:latin typeface="Segoe UI"/>
              </a:rPr>
              <a:t>•  High accuracy on single questions does not guarantee success on multi-step tasks.</a:t>
            </a:r>
          </a:p>
          <a:p>
            <a:pPr>
              <a:lnSpc>
                <a:spcPct val="125000"/>
              </a:lnSpc>
              <a:spcAft>
                <a:spcPts val="1200"/>
              </a:spcAft>
            </a:pPr>
            <a:r>
              <a:rPr sz="1550">
                <a:solidFill>
                  <a:srgbClr val="1F2937"/>
                </a:solidFill>
                <a:latin typeface="Segoe UI"/>
              </a:rPr>
              <a:t>•  A 98% factual accuracy score sounds reassuring in sales demos.</a:t>
            </a:r>
          </a:p>
          <a:p>
            <a:pPr>
              <a:lnSpc>
                <a:spcPct val="125000"/>
              </a:lnSpc>
              <a:spcAft>
                <a:spcPts val="1200"/>
              </a:spcAft>
            </a:pPr>
            <a:r>
              <a:rPr sz="1550">
                <a:solidFill>
                  <a:srgbClr val="1F2937"/>
                </a:solidFill>
                <a:latin typeface="Segoe UI"/>
              </a:rPr>
              <a:t>•  Real credit reviews require dozens of sequential extractions and calculations.</a:t>
            </a:r>
          </a:p>
          <a:p>
            <a:pPr>
              <a:lnSpc>
                <a:spcPct val="125000"/>
              </a:lnSpc>
              <a:spcAft>
                <a:spcPts val="1200"/>
              </a:spcAft>
            </a:pPr>
            <a:r>
              <a:rPr sz="1550">
                <a:solidFill>
                  <a:srgbClr val="1F2937"/>
                </a:solidFill>
                <a:latin typeface="Segoe UI"/>
              </a:rPr>
              <a:t>•  Error odds compound across each step in an analytical chain.</a:t>
            </a:r>
          </a:p>
          <a:p>
            <a:pPr>
              <a:lnSpc>
                <a:spcPct val="125000"/>
              </a:lnSpc>
              <a:spcAft>
                <a:spcPts val="1200"/>
              </a:spcAft>
            </a:pPr>
            <a:r>
              <a:rPr sz="1550">
                <a:solidFill>
                  <a:srgbClr val="1F2937"/>
                </a:solidFill>
                <a:latin typeface="Segoe UI"/>
              </a:rPr>
              <a:t>•  An unverified pipeline with dozens of steps is mathematically doomed to fail.</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CFB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548640"/>
            <a:ext cx="10515600" cy="731520"/>
          </a:xfrm>
          <a:prstGeom prst="rect">
            <a:avLst/>
          </a:prstGeom>
          <a:noFill/>
        </p:spPr>
        <p:txBody>
          <a:bodyPr wrap="square" lIns="0" tIns="0" rIns="0" bIns="0">
            <a:spAutoFit/>
          </a:bodyPr>
          <a:lstStyle/>
          <a:p>
            <a:pPr>
              <a:defRPr sz="2800" b="1">
                <a:solidFill>
                  <a:srgbClr val="1E1B4B"/>
                </a:solidFill>
                <a:latin typeface="Segoe UI"/>
              </a:defRPr>
            </a:pPr>
            <a:r>
              <a:t>Compounding Error Decays Overall Accuracy</a:t>
            </a:r>
          </a:p>
        </p:txBody>
      </p:sp>
      <p:sp>
        <p:nvSpPr>
          <p:cNvPr id="4" name="Rectangle 3"/>
          <p:cNvSpPr/>
          <p:nvPr/>
        </p:nvSpPr>
        <p:spPr>
          <a:xfrm>
            <a:off x="822960" y="1234440"/>
            <a:ext cx="10545775" cy="13716"/>
          </a:xfrm>
          <a:prstGeom prst="rect">
            <a:avLst/>
          </a:prstGeom>
          <a:solidFill>
            <a:srgbClr val="E5E7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601200" y="6309360"/>
            <a:ext cx="1737360" cy="365760"/>
          </a:xfrm>
          <a:prstGeom prst="rect">
            <a:avLst/>
          </a:prstGeom>
          <a:noFill/>
        </p:spPr>
        <p:txBody>
          <a:bodyPr wrap="none" rIns="0" bIns="0">
            <a:spAutoFit/>
          </a:bodyPr>
          <a:lstStyle/>
          <a:p>
            <a:pPr algn="r">
              <a:defRPr sz="1100">
                <a:solidFill>
                  <a:srgbClr val="6B7280"/>
                </a:solidFill>
                <a:latin typeface="Segoe UI"/>
              </a:defRPr>
            </a:pPr>
            <a:r>
              <a:t>41 / 65</a:t>
            </a:r>
          </a:p>
        </p:txBody>
      </p:sp>
      <p:pic>
        <p:nvPicPr>
          <p:cNvPr id="6" name="Picture 5" descr="image.png"/>
          <p:cNvPicPr>
            <a:picLocks noChangeAspect="1"/>
          </p:cNvPicPr>
          <p:nvPr/>
        </p:nvPicPr>
        <p:blipFill>
          <a:blip r:embed="rId2"/>
          <a:stretch>
            <a:fillRect/>
          </a:stretch>
        </p:blipFill>
        <p:spPr>
          <a:xfrm>
            <a:off x="2048923" y="1417320"/>
            <a:ext cx="8093848" cy="3611879"/>
          </a:xfrm>
          <a:prstGeom prst="rect">
            <a:avLst/>
          </a:prstGeom>
        </p:spPr>
      </p:pic>
      <p:sp>
        <p:nvSpPr>
          <p:cNvPr id="7" name="TextBox 6"/>
          <p:cNvSpPr txBox="1"/>
          <p:nvPr/>
        </p:nvSpPr>
        <p:spPr>
          <a:xfrm>
            <a:off x="822960" y="5120640"/>
            <a:ext cx="10515600" cy="1371600"/>
          </a:xfrm>
          <a:prstGeom prst="rect">
            <a:avLst/>
          </a:prstGeom>
          <a:noFill/>
        </p:spPr>
        <p:txBody>
          <a:bodyPr wrap="square" lIns="0" tIns="0">
            <a:spAutoFit/>
          </a:bodyPr>
          <a:lstStyle/>
          <a:p>
            <a:pPr>
              <a:lnSpc>
                <a:spcPct val="125000"/>
              </a:lnSpc>
              <a:spcAft>
                <a:spcPts val="1200"/>
              </a:spcAft>
            </a:pPr>
            <a:r>
              <a:rPr sz="1550">
                <a:solidFill>
                  <a:srgbClr val="1F2937"/>
                </a:solidFill>
                <a:latin typeface="Segoe UI"/>
              </a:rPr>
              <a:t>•  If an extraction step achieves 98% accuracy, it carries a 2% error rate.</a:t>
            </a:r>
          </a:p>
          <a:p>
            <a:pPr>
              <a:lnSpc>
                <a:spcPct val="125000"/>
              </a:lnSpc>
              <a:spcAft>
                <a:spcPts val="1200"/>
              </a:spcAft>
            </a:pPr>
            <a:r>
              <a:rPr sz="1550">
                <a:solidFill>
                  <a:srgbClr val="1F2937"/>
                </a:solidFill>
                <a:latin typeface="Segoe UI"/>
              </a:rPr>
              <a:t>•  Across 50 steps, overall clean accuracy decays to 36.4% (0.98^50).</a:t>
            </a:r>
          </a:p>
          <a:p>
            <a:pPr>
              <a:lnSpc>
                <a:spcPct val="125000"/>
              </a:lnSpc>
              <a:spcAft>
                <a:spcPts val="1200"/>
              </a:spcAft>
            </a:pPr>
            <a:r>
              <a:rPr sz="1550">
                <a:solidFill>
                  <a:srgbClr val="1F2937"/>
                </a:solidFill>
                <a:latin typeface="Segoe UI"/>
              </a:rPr>
              <a:t>•  Across 100 steps, clean accuracy drops to 13.3% (0.98^100).</a:t>
            </a:r>
          </a:p>
          <a:p>
            <a:pPr>
              <a:lnSpc>
                <a:spcPct val="125000"/>
              </a:lnSpc>
              <a:spcAft>
                <a:spcPts val="1200"/>
              </a:spcAft>
            </a:pPr>
            <a:r>
              <a:rPr sz="1550">
                <a:solidFill>
                  <a:srgbClr val="1F2937"/>
                </a:solidFill>
                <a:latin typeface="Segoe UI"/>
              </a:rPr>
              <a:t>•  Verification gates are mandatory to prevent compound failure in production.</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CFB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548640"/>
            <a:ext cx="10515600" cy="731520"/>
          </a:xfrm>
          <a:prstGeom prst="rect">
            <a:avLst/>
          </a:prstGeom>
          <a:noFill/>
        </p:spPr>
        <p:txBody>
          <a:bodyPr wrap="square" lIns="0" tIns="0" rIns="0" bIns="0">
            <a:spAutoFit/>
          </a:bodyPr>
          <a:lstStyle/>
          <a:p>
            <a:pPr>
              <a:defRPr sz="2800" b="1">
                <a:solidFill>
                  <a:srgbClr val="1E1B4B"/>
                </a:solidFill>
                <a:latin typeface="Segoe UI"/>
              </a:defRPr>
            </a:pPr>
            <a:r>
              <a:t>Four Checks for Defensible Output</a:t>
            </a:r>
          </a:p>
        </p:txBody>
      </p:sp>
      <p:sp>
        <p:nvSpPr>
          <p:cNvPr id="4" name="Rectangle 3"/>
          <p:cNvSpPr/>
          <p:nvPr/>
        </p:nvSpPr>
        <p:spPr>
          <a:xfrm>
            <a:off x="822960" y="1234440"/>
            <a:ext cx="10545775" cy="13716"/>
          </a:xfrm>
          <a:prstGeom prst="rect">
            <a:avLst/>
          </a:prstGeom>
          <a:solidFill>
            <a:srgbClr val="E5E7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601200" y="6309360"/>
            <a:ext cx="1737360" cy="365760"/>
          </a:xfrm>
          <a:prstGeom prst="rect">
            <a:avLst/>
          </a:prstGeom>
          <a:noFill/>
        </p:spPr>
        <p:txBody>
          <a:bodyPr wrap="none" rIns="0" bIns="0">
            <a:spAutoFit/>
          </a:bodyPr>
          <a:lstStyle/>
          <a:p>
            <a:pPr algn="r">
              <a:defRPr sz="1100">
                <a:solidFill>
                  <a:srgbClr val="6B7280"/>
                </a:solidFill>
                <a:latin typeface="Segoe UI"/>
              </a:defRPr>
            </a:pPr>
            <a:r>
              <a:t>42 / 65</a:t>
            </a:r>
          </a:p>
        </p:txBody>
      </p:sp>
      <p:pic>
        <p:nvPicPr>
          <p:cNvPr id="6" name="Picture 5" descr="image.png"/>
          <p:cNvPicPr>
            <a:picLocks noChangeAspect="1"/>
          </p:cNvPicPr>
          <p:nvPr/>
        </p:nvPicPr>
        <p:blipFill>
          <a:blip r:embed="rId2"/>
          <a:stretch>
            <a:fillRect/>
          </a:stretch>
        </p:blipFill>
        <p:spPr>
          <a:xfrm>
            <a:off x="1273833" y="1417320"/>
            <a:ext cx="9644028" cy="3611879"/>
          </a:xfrm>
          <a:prstGeom prst="rect">
            <a:avLst/>
          </a:prstGeom>
        </p:spPr>
      </p:pic>
      <p:sp>
        <p:nvSpPr>
          <p:cNvPr id="7" name="TextBox 6"/>
          <p:cNvSpPr txBox="1"/>
          <p:nvPr/>
        </p:nvSpPr>
        <p:spPr>
          <a:xfrm>
            <a:off x="822960" y="5120640"/>
            <a:ext cx="10515600" cy="1371600"/>
          </a:xfrm>
          <a:prstGeom prst="rect">
            <a:avLst/>
          </a:prstGeom>
          <a:noFill/>
        </p:spPr>
        <p:txBody>
          <a:bodyPr wrap="square" lIns="0" tIns="0">
            <a:spAutoFit/>
          </a:bodyPr>
          <a:lstStyle/>
          <a:p>
            <a:pPr>
              <a:lnSpc>
                <a:spcPct val="125000"/>
              </a:lnSpc>
              <a:spcAft>
                <a:spcPts val="1200"/>
              </a:spcAft>
            </a:pPr>
            <a:r>
              <a:rPr sz="1550">
                <a:solidFill>
                  <a:srgbClr val="1F2937"/>
                </a:solidFill>
                <a:latin typeface="Segoe UI"/>
              </a:rPr>
              <a:t>•  Deploy four mandatory quality gates before publishing any AI draft.</a:t>
            </a:r>
          </a:p>
          <a:p>
            <a:pPr>
              <a:lnSpc>
                <a:spcPct val="125000"/>
              </a:lnSpc>
              <a:spcAft>
                <a:spcPts val="1200"/>
              </a:spcAft>
            </a:pPr>
            <a:r>
              <a:rPr sz="1550">
                <a:solidFill>
                  <a:srgbClr val="1F2937"/>
                </a:solidFill>
                <a:latin typeface="Segoe UI"/>
              </a:rPr>
              <a:t>•  Provenance Check: Match every number to an exact quote and page coordinate.</a:t>
            </a:r>
          </a:p>
          <a:p>
            <a:pPr>
              <a:lnSpc>
                <a:spcPct val="125000"/>
              </a:lnSpc>
              <a:spcAft>
                <a:spcPts val="1200"/>
              </a:spcAft>
            </a:pPr>
            <a:r>
              <a:rPr sz="1550">
                <a:solidFill>
                  <a:srgbClr val="1F2937"/>
                </a:solidFill>
                <a:latin typeface="Segoe UI"/>
              </a:rPr>
              <a:t>•  Arithmetic Delegation Check: Verify that all calculations ran in external code.</a:t>
            </a:r>
          </a:p>
          <a:p>
            <a:pPr>
              <a:lnSpc>
                <a:spcPct val="125000"/>
              </a:lnSpc>
              <a:spcAft>
                <a:spcPts val="1200"/>
              </a:spcAft>
            </a:pPr>
            <a:r>
              <a:rPr sz="1550">
                <a:solidFill>
                  <a:srgbClr val="1F2937"/>
                </a:solidFill>
                <a:latin typeface="Segoe UI"/>
              </a:rPr>
              <a:t>•  Negative Confirmation Check: Actively search for absent covenants or missing caveats.</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CFB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548640"/>
            <a:ext cx="10515600" cy="731520"/>
          </a:xfrm>
          <a:prstGeom prst="rect">
            <a:avLst/>
          </a:prstGeom>
          <a:noFill/>
        </p:spPr>
        <p:txBody>
          <a:bodyPr wrap="square" lIns="0" tIns="0" rIns="0" bIns="0">
            <a:spAutoFit/>
          </a:bodyPr>
          <a:lstStyle/>
          <a:p>
            <a:pPr>
              <a:defRPr sz="2800" b="1">
                <a:solidFill>
                  <a:srgbClr val="1E1B4B"/>
                </a:solidFill>
                <a:latin typeface="Segoe UI"/>
              </a:defRPr>
            </a:pPr>
            <a:r>
              <a:t>Provenance and Delegation Stop Inventions</a:t>
            </a:r>
          </a:p>
        </p:txBody>
      </p:sp>
      <p:sp>
        <p:nvSpPr>
          <p:cNvPr id="4" name="Rectangle 3"/>
          <p:cNvSpPr/>
          <p:nvPr/>
        </p:nvSpPr>
        <p:spPr>
          <a:xfrm>
            <a:off x="822960" y="1234440"/>
            <a:ext cx="10545775" cy="13716"/>
          </a:xfrm>
          <a:prstGeom prst="rect">
            <a:avLst/>
          </a:prstGeom>
          <a:solidFill>
            <a:srgbClr val="E5E7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601200" y="6309360"/>
            <a:ext cx="1737360" cy="365760"/>
          </a:xfrm>
          <a:prstGeom prst="rect">
            <a:avLst/>
          </a:prstGeom>
          <a:noFill/>
        </p:spPr>
        <p:txBody>
          <a:bodyPr wrap="none" rIns="0" bIns="0">
            <a:spAutoFit/>
          </a:bodyPr>
          <a:lstStyle/>
          <a:p>
            <a:pPr algn="r">
              <a:defRPr sz="1100">
                <a:solidFill>
                  <a:srgbClr val="6B7280"/>
                </a:solidFill>
                <a:latin typeface="Segoe UI"/>
              </a:defRPr>
            </a:pPr>
            <a:r>
              <a:t>43 / 65</a:t>
            </a:r>
          </a:p>
        </p:txBody>
      </p:sp>
      <p:sp>
        <p:nvSpPr>
          <p:cNvPr id="6" name="TextBox 5"/>
          <p:cNvSpPr txBox="1"/>
          <p:nvPr/>
        </p:nvSpPr>
        <p:spPr>
          <a:xfrm>
            <a:off x="822960" y="1508760"/>
            <a:ext cx="10515600" cy="4983480"/>
          </a:xfrm>
          <a:prstGeom prst="rect">
            <a:avLst/>
          </a:prstGeom>
          <a:noFill/>
        </p:spPr>
        <p:txBody>
          <a:bodyPr wrap="square" lIns="0" tIns="0">
            <a:spAutoFit/>
          </a:bodyPr>
          <a:lstStyle/>
          <a:p>
            <a:pPr>
              <a:lnSpc>
                <a:spcPct val="125000"/>
              </a:lnSpc>
              <a:spcAft>
                <a:spcPts val="1200"/>
              </a:spcAft>
            </a:pPr>
            <a:r>
              <a:rPr sz="1550">
                <a:solidFill>
                  <a:srgbClr val="1F2937"/>
                </a:solidFill>
                <a:latin typeface="Segoe UI"/>
              </a:rPr>
              <a:t>•  The Provenance Check requires unbroken lineage from output text to source pages.</a:t>
            </a:r>
          </a:p>
          <a:p>
            <a:pPr>
              <a:lnSpc>
                <a:spcPct val="125000"/>
              </a:lnSpc>
              <a:spcAft>
                <a:spcPts val="1200"/>
              </a:spcAft>
            </a:pPr>
            <a:r>
              <a:rPr sz="1550">
                <a:solidFill>
                  <a:srgbClr val="1F2937"/>
                </a:solidFill>
                <a:latin typeface="Segoe UI"/>
              </a:rPr>
              <a:t>•  If an extracted number lacks an exact document citation, reject the draft.</a:t>
            </a:r>
          </a:p>
          <a:p>
            <a:pPr>
              <a:lnSpc>
                <a:spcPct val="125000"/>
              </a:lnSpc>
              <a:spcAft>
                <a:spcPts val="1200"/>
              </a:spcAft>
            </a:pPr>
            <a:r>
              <a:rPr sz="1550">
                <a:solidFill>
                  <a:srgbClr val="1F2937"/>
                </a:solidFill>
                <a:latin typeface="Segoe UI"/>
              </a:rPr>
              <a:t>•  The Arithmetic Delegation Check verifies that an external calculator ran.</a:t>
            </a:r>
          </a:p>
          <a:p>
            <a:pPr>
              <a:lnSpc>
                <a:spcPct val="125000"/>
              </a:lnSpc>
              <a:spcAft>
                <a:spcPts val="1200"/>
              </a:spcAft>
            </a:pPr>
            <a:r>
              <a:rPr sz="1550">
                <a:solidFill>
                  <a:srgbClr val="1F2937"/>
                </a:solidFill>
                <a:latin typeface="Segoe UI"/>
              </a:rPr>
              <a:t>•  Flag any memo showing financial ratios without matching code execution logs.</a:t>
            </a:r>
          </a:p>
          <a:p>
            <a:pPr>
              <a:lnSpc>
                <a:spcPct val="125000"/>
              </a:lnSpc>
              <a:spcAft>
                <a:spcPts val="1200"/>
              </a:spcAft>
            </a:pPr>
            <a:r>
              <a:rPr sz="1550">
                <a:solidFill>
                  <a:srgbClr val="1F2937"/>
                </a:solidFill>
                <a:latin typeface="Segoe UI"/>
              </a:rPr>
              <a:t>•  Automated filters catch fabricated numbers before analysts spend time reviewing drafts.</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CFB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548640"/>
            <a:ext cx="10515600" cy="731520"/>
          </a:xfrm>
          <a:prstGeom prst="rect">
            <a:avLst/>
          </a:prstGeom>
          <a:noFill/>
        </p:spPr>
        <p:txBody>
          <a:bodyPr wrap="square" lIns="0" tIns="0" rIns="0" bIns="0">
            <a:spAutoFit/>
          </a:bodyPr>
          <a:lstStyle/>
          <a:p>
            <a:pPr>
              <a:defRPr sz="2800" b="1">
                <a:solidFill>
                  <a:srgbClr val="1E1B4B"/>
                </a:solidFill>
                <a:latin typeface="Segoe UI"/>
              </a:defRPr>
            </a:pPr>
            <a:r>
              <a:t>Sanity Checks and Negative Confirmation</a:t>
            </a:r>
          </a:p>
        </p:txBody>
      </p:sp>
      <p:sp>
        <p:nvSpPr>
          <p:cNvPr id="4" name="Rectangle 3"/>
          <p:cNvSpPr/>
          <p:nvPr/>
        </p:nvSpPr>
        <p:spPr>
          <a:xfrm>
            <a:off x="822960" y="1234440"/>
            <a:ext cx="10545775" cy="13716"/>
          </a:xfrm>
          <a:prstGeom prst="rect">
            <a:avLst/>
          </a:prstGeom>
          <a:solidFill>
            <a:srgbClr val="E5E7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601200" y="6309360"/>
            <a:ext cx="1737360" cy="365760"/>
          </a:xfrm>
          <a:prstGeom prst="rect">
            <a:avLst/>
          </a:prstGeom>
          <a:noFill/>
        </p:spPr>
        <p:txBody>
          <a:bodyPr wrap="none" rIns="0" bIns="0">
            <a:spAutoFit/>
          </a:bodyPr>
          <a:lstStyle/>
          <a:p>
            <a:pPr algn="r">
              <a:defRPr sz="1100">
                <a:solidFill>
                  <a:srgbClr val="6B7280"/>
                </a:solidFill>
                <a:latin typeface="Segoe UI"/>
              </a:defRPr>
            </a:pPr>
            <a:r>
              <a:t>44 / 65</a:t>
            </a:r>
          </a:p>
        </p:txBody>
      </p:sp>
      <p:sp>
        <p:nvSpPr>
          <p:cNvPr id="6" name="TextBox 5"/>
          <p:cNvSpPr txBox="1"/>
          <p:nvPr/>
        </p:nvSpPr>
        <p:spPr>
          <a:xfrm>
            <a:off x="822960" y="1508760"/>
            <a:ext cx="10515600" cy="4983480"/>
          </a:xfrm>
          <a:prstGeom prst="rect">
            <a:avLst/>
          </a:prstGeom>
          <a:noFill/>
        </p:spPr>
        <p:txBody>
          <a:bodyPr wrap="square" lIns="0" tIns="0">
            <a:spAutoFit/>
          </a:bodyPr>
          <a:lstStyle/>
          <a:p>
            <a:pPr>
              <a:lnSpc>
                <a:spcPct val="125000"/>
              </a:lnSpc>
              <a:spcAft>
                <a:spcPts val="1200"/>
              </a:spcAft>
            </a:pPr>
            <a:r>
              <a:rPr sz="1550">
                <a:solidFill>
                  <a:srgbClr val="1F2937"/>
                </a:solidFill>
                <a:latin typeface="Segoe UI"/>
              </a:rPr>
              <a:t>•  Models often mix up currency units: thousands, millions, and billions.</a:t>
            </a:r>
          </a:p>
          <a:p>
            <a:pPr>
              <a:lnSpc>
                <a:spcPct val="125000"/>
              </a:lnSpc>
              <a:spcAft>
                <a:spcPts val="1200"/>
              </a:spcAft>
            </a:pPr>
            <a:r>
              <a:rPr sz="1550">
                <a:solidFill>
                  <a:srgbClr val="1F2937"/>
                </a:solidFill>
                <a:latin typeface="Segoe UI"/>
              </a:rPr>
              <a:t>•  The Unit Sanity Check confirms scale and flags sudden magnitude jumps.</a:t>
            </a:r>
          </a:p>
          <a:p>
            <a:pPr>
              <a:lnSpc>
                <a:spcPct val="125000"/>
              </a:lnSpc>
              <a:spcAft>
                <a:spcPts val="1200"/>
              </a:spcAft>
            </a:pPr>
            <a:r>
              <a:rPr sz="1550">
                <a:solidFill>
                  <a:srgbClr val="1F2937"/>
                </a:solidFill>
                <a:latin typeface="Segoe UI"/>
              </a:rPr>
              <a:t>•  Negative Confirmation forces the model to state clearly what disclosures do NOT appear.</a:t>
            </a:r>
          </a:p>
          <a:p>
            <a:pPr>
              <a:lnSpc>
                <a:spcPct val="125000"/>
              </a:lnSpc>
              <a:spcAft>
                <a:spcPts val="1200"/>
              </a:spcAft>
            </a:pPr>
            <a:r>
              <a:rPr sz="1550">
                <a:solidFill>
                  <a:srgbClr val="1F2937"/>
                </a:solidFill>
                <a:latin typeface="Segoe UI"/>
              </a:rPr>
              <a:t>•  It explicitly looks for missed debt defaults, lawsuits, or accounting restatements.</a:t>
            </a:r>
          </a:p>
          <a:p>
            <a:pPr>
              <a:lnSpc>
                <a:spcPct val="125000"/>
              </a:lnSpc>
              <a:spcAft>
                <a:spcPts val="1200"/>
              </a:spcAft>
            </a:pPr>
            <a:r>
              <a:rPr sz="1550">
                <a:solidFill>
                  <a:srgbClr val="1F2937"/>
                </a:solidFill>
                <a:latin typeface="Segoe UI"/>
              </a:rPr>
              <a:t>•  Verifying the absence of adverse items protects firms from costly blind spots.</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CFB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548640"/>
            <a:ext cx="10515600" cy="731520"/>
          </a:xfrm>
          <a:prstGeom prst="rect">
            <a:avLst/>
          </a:prstGeom>
          <a:noFill/>
        </p:spPr>
        <p:txBody>
          <a:bodyPr wrap="square" lIns="0" tIns="0" rIns="0" bIns="0">
            <a:spAutoFit/>
          </a:bodyPr>
          <a:lstStyle/>
          <a:p>
            <a:pPr>
              <a:defRPr sz="2800" b="1">
                <a:solidFill>
                  <a:srgbClr val="1E1B4B"/>
                </a:solidFill>
                <a:latin typeface="Segoe UI"/>
              </a:defRPr>
            </a:pPr>
            <a:r>
              <a:t>Lab 4: Delegating Math to a Python Tool</a:t>
            </a:r>
          </a:p>
        </p:txBody>
      </p:sp>
      <p:sp>
        <p:nvSpPr>
          <p:cNvPr id="4" name="Rectangle 3"/>
          <p:cNvSpPr/>
          <p:nvPr/>
        </p:nvSpPr>
        <p:spPr>
          <a:xfrm>
            <a:off x="822960" y="1234440"/>
            <a:ext cx="10545775" cy="13716"/>
          </a:xfrm>
          <a:prstGeom prst="rect">
            <a:avLst/>
          </a:prstGeom>
          <a:solidFill>
            <a:srgbClr val="E5E7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601200" y="6309360"/>
            <a:ext cx="1737360" cy="365760"/>
          </a:xfrm>
          <a:prstGeom prst="rect">
            <a:avLst/>
          </a:prstGeom>
          <a:noFill/>
        </p:spPr>
        <p:txBody>
          <a:bodyPr wrap="none" rIns="0" bIns="0">
            <a:spAutoFit/>
          </a:bodyPr>
          <a:lstStyle/>
          <a:p>
            <a:pPr algn="r">
              <a:defRPr sz="1100">
                <a:solidFill>
                  <a:srgbClr val="6B7280"/>
                </a:solidFill>
                <a:latin typeface="Segoe UI"/>
              </a:defRPr>
            </a:pPr>
            <a:r>
              <a:t>45 / 65</a:t>
            </a:r>
          </a:p>
        </p:txBody>
      </p:sp>
      <p:sp>
        <p:nvSpPr>
          <p:cNvPr id="6" name="TextBox 5"/>
          <p:cNvSpPr txBox="1"/>
          <p:nvPr/>
        </p:nvSpPr>
        <p:spPr>
          <a:xfrm>
            <a:off x="822960" y="1508760"/>
            <a:ext cx="4297680" cy="4983480"/>
          </a:xfrm>
          <a:prstGeom prst="rect">
            <a:avLst/>
          </a:prstGeom>
          <a:noFill/>
        </p:spPr>
        <p:txBody>
          <a:bodyPr wrap="square" lIns="0" tIns="0">
            <a:spAutoFit/>
          </a:bodyPr>
          <a:lstStyle/>
          <a:p>
            <a:pPr>
              <a:lnSpc>
                <a:spcPct val="125000"/>
              </a:lnSpc>
              <a:spcAft>
                <a:spcPts val="1200"/>
              </a:spcAft>
            </a:pPr>
            <a:r>
              <a:rPr sz="1550">
                <a:solidFill>
                  <a:srgbClr val="1F2937"/>
                </a:solidFill>
                <a:latin typeface="Segoe UI"/>
              </a:rPr>
              <a:t>•  Time budget: 8 minutes hands-on in Goose.</a:t>
            </a:r>
          </a:p>
          <a:p>
            <a:pPr>
              <a:lnSpc>
                <a:spcPct val="125000"/>
              </a:lnSpc>
              <a:spcAft>
                <a:spcPts val="1200"/>
              </a:spcAft>
            </a:pPr>
            <a:r>
              <a:rPr sz="1550">
                <a:solidFill>
                  <a:srgbClr val="1F2937"/>
                </a:solidFill>
                <a:latin typeface="Segoe UI"/>
              </a:rPr>
              <a:t>•  Make sure the Goose developer code execution tool is turned on.</a:t>
            </a:r>
          </a:p>
          <a:p>
            <a:pPr>
              <a:lnSpc>
                <a:spcPct val="125000"/>
              </a:lnSpc>
              <a:spcAft>
                <a:spcPts val="1200"/>
              </a:spcAft>
            </a:pPr>
            <a:r>
              <a:rPr sz="1550">
                <a:solidFill>
                  <a:srgbClr val="1F2937"/>
                </a:solidFill>
                <a:latin typeface="Segoe UI"/>
              </a:rPr>
              <a:t>•  Send the prompt below; it contains all numbers needed for the calculation.</a:t>
            </a:r>
          </a:p>
          <a:p>
            <a:pPr>
              <a:lnSpc>
                <a:spcPct val="125000"/>
              </a:lnSpc>
              <a:spcAft>
                <a:spcPts val="1200"/>
              </a:spcAft>
            </a:pPr>
            <a:r>
              <a:rPr sz="1550">
                <a:solidFill>
                  <a:srgbClr val="1F2937"/>
                </a:solidFill>
                <a:latin typeface="Segoe UI"/>
              </a:rPr>
              <a:t>•  Require the agent to write and execute Python code rather than guessing in text.</a:t>
            </a:r>
          </a:p>
          <a:p>
            <a:pPr>
              <a:lnSpc>
                <a:spcPct val="125000"/>
              </a:lnSpc>
              <a:spcAft>
                <a:spcPts val="1200"/>
              </a:spcAft>
            </a:pPr>
            <a:r>
              <a:rPr sz="1550">
                <a:solidFill>
                  <a:srgbClr val="1F2937"/>
                </a:solidFill>
                <a:latin typeface="Segoe UI"/>
              </a:rPr>
              <a:t>•  Check that the final answer displays the Python code and exact terminal output.</a:t>
            </a:r>
          </a:p>
        </p:txBody>
      </p:sp>
      <p:sp>
        <p:nvSpPr>
          <p:cNvPr id="7" name="Rounded Rectangle 6"/>
          <p:cNvSpPr/>
          <p:nvPr/>
        </p:nvSpPr>
        <p:spPr>
          <a:xfrm>
            <a:off x="5394960" y="1508760"/>
            <a:ext cx="5943600" cy="2704084"/>
          </a:xfrm>
          <a:prstGeom prst="roundRect">
            <a:avLst/>
          </a:prstGeom>
          <a:solidFill>
            <a:srgbClr val="F3F4F6"/>
          </a:solidFill>
          <a:ln w="12700">
            <a:solidFill>
              <a:srgbClr val="D1D5D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23560" y="1673352"/>
            <a:ext cx="5486400" cy="2374900"/>
          </a:xfrm>
          <a:prstGeom prst="rect">
            <a:avLst/>
          </a:prstGeom>
          <a:noFill/>
        </p:spPr>
        <p:txBody>
          <a:bodyPr wrap="square" lIns="0" tIns="0" rIns="0" bIns="0">
            <a:spAutoFit/>
          </a:bodyPr>
          <a:lstStyle/>
          <a:p>
            <a:pPr>
              <a:lnSpc>
                <a:spcPct val="116000"/>
              </a:lnSpc>
            </a:pPr>
            <a:r>
              <a:rPr sz="950">
                <a:solidFill>
                  <a:srgbClr val="111827"/>
                </a:solidFill>
                <a:latin typeface="Consolas"/>
              </a:rPr>
              <a:t>Data</a:t>
            </a:r>
            <a:r>
              <a:rPr sz="950">
                <a:solidFill>
                  <a:srgbClr val="4B5563"/>
                </a:solidFill>
                <a:latin typeface="Consolas"/>
              </a:rPr>
              <a:t>:</a:t>
            </a:r>
          </a:p>
          <a:p>
            <a:pPr>
              <a:lnSpc>
                <a:spcPct val="116000"/>
              </a:lnSpc>
            </a:pPr>
            <a:r>
              <a:rPr sz="950">
                <a:solidFill>
                  <a:srgbClr val="111827"/>
                </a:solidFill>
                <a:latin typeface="Consolas"/>
              </a:rPr>
              <a:t>Acme</a:t>
            </a:r>
            <a:r>
              <a:rPr sz="950">
                <a:solidFill>
                  <a:srgbClr val="111827"/>
                </a:solidFill>
                <a:latin typeface="Consolas"/>
              </a:rPr>
              <a:t> </a:t>
            </a:r>
            <a:r>
              <a:rPr sz="950">
                <a:solidFill>
                  <a:srgbClr val="111827"/>
                </a:solidFill>
                <a:latin typeface="Consolas"/>
              </a:rPr>
              <a:t>Industrial</a:t>
            </a:r>
            <a:r>
              <a:rPr sz="950">
                <a:solidFill>
                  <a:srgbClr val="111827"/>
                </a:solidFill>
                <a:latin typeface="Consolas"/>
              </a:rPr>
              <a:t> </a:t>
            </a:r>
            <a:r>
              <a:rPr sz="950">
                <a:solidFill>
                  <a:srgbClr val="111827"/>
                </a:solidFill>
                <a:latin typeface="Consolas"/>
              </a:rPr>
              <a:t>Technologies</a:t>
            </a:r>
            <a:r>
              <a:rPr sz="950">
                <a:solidFill>
                  <a:srgbClr val="111827"/>
                </a:solidFill>
                <a:latin typeface="Consolas"/>
              </a:rPr>
              <a:t> </a:t>
            </a:r>
            <a:r>
              <a:rPr sz="950">
                <a:solidFill>
                  <a:srgbClr val="111827"/>
                </a:solidFill>
                <a:latin typeface="Consolas"/>
              </a:rPr>
              <a:t>Financial</a:t>
            </a:r>
            <a:r>
              <a:rPr sz="950">
                <a:solidFill>
                  <a:srgbClr val="111827"/>
                </a:solidFill>
                <a:latin typeface="Consolas"/>
              </a:rPr>
              <a:t> </a:t>
            </a:r>
            <a:r>
              <a:rPr sz="950">
                <a:solidFill>
                  <a:srgbClr val="111827"/>
                </a:solidFill>
                <a:latin typeface="Consolas"/>
              </a:rPr>
              <a:t>Figures</a:t>
            </a:r>
            <a:r>
              <a:rPr sz="950">
                <a:solidFill>
                  <a:srgbClr val="111827"/>
                </a:solidFill>
                <a:latin typeface="Consolas"/>
              </a:rPr>
              <a:t> </a:t>
            </a:r>
            <a:r>
              <a:rPr sz="950">
                <a:solidFill>
                  <a:srgbClr val="4B5563"/>
                </a:solidFill>
                <a:latin typeface="Consolas"/>
              </a:rPr>
              <a:t>(</a:t>
            </a:r>
            <a:r>
              <a:rPr sz="950">
                <a:solidFill>
                  <a:srgbClr val="111827"/>
                </a:solidFill>
                <a:latin typeface="Consolas"/>
              </a:rPr>
              <a:t>FY2025</a:t>
            </a:r>
            <a:r>
              <a:rPr sz="950">
                <a:solidFill>
                  <a:srgbClr val="4B5563"/>
                </a:solidFill>
                <a:latin typeface="Consolas"/>
              </a:rPr>
              <a:t>):</a:t>
            </a:r>
          </a:p>
          <a:p>
            <a:pPr>
              <a:lnSpc>
                <a:spcPct val="116000"/>
              </a:lnSpc>
            </a:pPr>
            <a:r>
              <a:rPr sz="950">
                <a:solidFill>
                  <a:srgbClr val="111827"/>
                </a:solidFill>
                <a:latin typeface="Consolas"/>
              </a:rPr>
              <a:t>Funded</a:t>
            </a:r>
            <a:r>
              <a:rPr sz="950">
                <a:solidFill>
                  <a:srgbClr val="111827"/>
                </a:solidFill>
                <a:latin typeface="Consolas"/>
              </a:rPr>
              <a:t> </a:t>
            </a:r>
            <a:r>
              <a:rPr sz="950">
                <a:solidFill>
                  <a:srgbClr val="111827"/>
                </a:solidFill>
                <a:latin typeface="Consolas"/>
              </a:rPr>
              <a:t>debt</a:t>
            </a:r>
            <a:r>
              <a:rPr sz="950">
                <a:solidFill>
                  <a:srgbClr val="4B5563"/>
                </a:solidFill>
                <a:latin typeface="Consolas"/>
              </a:rPr>
              <a:t>:</a:t>
            </a:r>
            <a:r>
              <a:rPr sz="950">
                <a:solidFill>
                  <a:srgbClr val="111827"/>
                </a:solidFill>
                <a:latin typeface="Consolas"/>
              </a:rPr>
              <a:t> </a:t>
            </a:r>
            <a:r>
              <a:rPr sz="950">
                <a:solidFill>
                  <a:srgbClr val="111827"/>
                </a:solidFill>
                <a:latin typeface="Consolas"/>
              </a:rPr>
              <a:t>$2</a:t>
            </a:r>
            <a:r>
              <a:rPr sz="950">
                <a:solidFill>
                  <a:srgbClr val="4B5563"/>
                </a:solidFill>
                <a:latin typeface="Consolas"/>
              </a:rPr>
              <a:t>,</a:t>
            </a:r>
            <a:r>
              <a:rPr sz="950">
                <a:solidFill>
                  <a:srgbClr val="B45309"/>
                </a:solidFill>
                <a:latin typeface="Consolas"/>
              </a:rPr>
              <a:t>800</a:t>
            </a:r>
            <a:r>
              <a:rPr sz="950">
                <a:solidFill>
                  <a:srgbClr val="111827"/>
                </a:solidFill>
                <a:latin typeface="Consolas"/>
              </a:rPr>
              <a:t> </a:t>
            </a:r>
            <a:r>
              <a:rPr sz="950">
                <a:solidFill>
                  <a:srgbClr val="111827"/>
                </a:solidFill>
                <a:latin typeface="Consolas"/>
              </a:rPr>
              <a:t>million.</a:t>
            </a:r>
          </a:p>
          <a:p>
            <a:pPr>
              <a:lnSpc>
                <a:spcPct val="116000"/>
              </a:lnSpc>
            </a:pPr>
            <a:r>
              <a:rPr sz="950">
                <a:solidFill>
                  <a:srgbClr val="111827"/>
                </a:solidFill>
                <a:latin typeface="Consolas"/>
              </a:rPr>
              <a:t>Cash</a:t>
            </a:r>
            <a:r>
              <a:rPr sz="950">
                <a:solidFill>
                  <a:srgbClr val="111827"/>
                </a:solidFill>
                <a:latin typeface="Consolas"/>
              </a:rPr>
              <a:t> </a:t>
            </a:r>
            <a:r>
              <a:rPr sz="950">
                <a:solidFill>
                  <a:srgbClr val="111827"/>
                </a:solidFill>
                <a:latin typeface="Consolas"/>
              </a:rPr>
              <a:t>and</a:t>
            </a:r>
            <a:r>
              <a:rPr sz="950">
                <a:solidFill>
                  <a:srgbClr val="111827"/>
                </a:solidFill>
                <a:latin typeface="Consolas"/>
              </a:rPr>
              <a:t> </a:t>
            </a:r>
            <a:r>
              <a:rPr sz="950">
                <a:solidFill>
                  <a:srgbClr val="111827"/>
                </a:solidFill>
                <a:latin typeface="Consolas"/>
              </a:rPr>
              <a:t>cash</a:t>
            </a:r>
            <a:r>
              <a:rPr sz="950">
                <a:solidFill>
                  <a:srgbClr val="111827"/>
                </a:solidFill>
                <a:latin typeface="Consolas"/>
              </a:rPr>
              <a:t> </a:t>
            </a:r>
            <a:r>
              <a:rPr sz="950">
                <a:solidFill>
                  <a:srgbClr val="111827"/>
                </a:solidFill>
                <a:latin typeface="Consolas"/>
              </a:rPr>
              <a:t>equivalents</a:t>
            </a:r>
            <a:r>
              <a:rPr sz="950">
                <a:solidFill>
                  <a:srgbClr val="4B5563"/>
                </a:solidFill>
                <a:latin typeface="Consolas"/>
              </a:rPr>
              <a:t>:</a:t>
            </a:r>
            <a:r>
              <a:rPr sz="950">
                <a:solidFill>
                  <a:srgbClr val="111827"/>
                </a:solidFill>
                <a:latin typeface="Consolas"/>
              </a:rPr>
              <a:t> </a:t>
            </a:r>
            <a:r>
              <a:rPr sz="950">
                <a:solidFill>
                  <a:srgbClr val="111827"/>
                </a:solidFill>
                <a:latin typeface="Consolas"/>
              </a:rPr>
              <a:t>$360</a:t>
            </a:r>
            <a:r>
              <a:rPr sz="950">
                <a:solidFill>
                  <a:srgbClr val="111827"/>
                </a:solidFill>
                <a:latin typeface="Consolas"/>
              </a:rPr>
              <a:t> </a:t>
            </a:r>
            <a:r>
              <a:rPr sz="950">
                <a:solidFill>
                  <a:srgbClr val="111827"/>
                </a:solidFill>
                <a:latin typeface="Consolas"/>
              </a:rPr>
              <a:t>million.</a:t>
            </a:r>
          </a:p>
          <a:p>
            <a:pPr>
              <a:lnSpc>
                <a:spcPct val="116000"/>
              </a:lnSpc>
            </a:pPr>
            <a:r>
              <a:rPr sz="950">
                <a:solidFill>
                  <a:srgbClr val="111827"/>
                </a:solidFill>
                <a:latin typeface="Consolas"/>
              </a:rPr>
              <a:t>Trailing</a:t>
            </a:r>
            <a:r>
              <a:rPr sz="950">
                <a:solidFill>
                  <a:srgbClr val="111827"/>
                </a:solidFill>
                <a:latin typeface="Consolas"/>
              </a:rPr>
              <a:t> </a:t>
            </a:r>
            <a:r>
              <a:rPr sz="950">
                <a:solidFill>
                  <a:srgbClr val="111827"/>
                </a:solidFill>
                <a:latin typeface="Consolas"/>
              </a:rPr>
              <a:t>twelve-month</a:t>
            </a:r>
            <a:r>
              <a:rPr sz="950">
                <a:solidFill>
                  <a:srgbClr val="111827"/>
                </a:solidFill>
                <a:latin typeface="Consolas"/>
              </a:rPr>
              <a:t> </a:t>
            </a:r>
            <a:r>
              <a:rPr sz="950">
                <a:solidFill>
                  <a:srgbClr val="111827"/>
                </a:solidFill>
                <a:latin typeface="Consolas"/>
              </a:rPr>
              <a:t>EBITDA</a:t>
            </a:r>
            <a:r>
              <a:rPr sz="950">
                <a:solidFill>
                  <a:srgbClr val="4B5563"/>
                </a:solidFill>
                <a:latin typeface="Consolas"/>
              </a:rPr>
              <a:t>:</a:t>
            </a:r>
            <a:r>
              <a:rPr sz="950">
                <a:solidFill>
                  <a:srgbClr val="111827"/>
                </a:solidFill>
                <a:latin typeface="Consolas"/>
              </a:rPr>
              <a:t> </a:t>
            </a:r>
            <a:r>
              <a:rPr sz="950">
                <a:solidFill>
                  <a:srgbClr val="111827"/>
                </a:solidFill>
                <a:latin typeface="Consolas"/>
              </a:rPr>
              <a:t>$1</a:t>
            </a:r>
            <a:r>
              <a:rPr sz="950">
                <a:solidFill>
                  <a:srgbClr val="4B5563"/>
                </a:solidFill>
                <a:latin typeface="Consolas"/>
              </a:rPr>
              <a:t>,</a:t>
            </a:r>
            <a:r>
              <a:rPr sz="950">
                <a:solidFill>
                  <a:srgbClr val="B45309"/>
                </a:solidFill>
                <a:latin typeface="Consolas"/>
              </a:rPr>
              <a:t>220</a:t>
            </a:r>
            <a:r>
              <a:rPr sz="950">
                <a:solidFill>
                  <a:srgbClr val="111827"/>
                </a:solidFill>
                <a:latin typeface="Consolas"/>
              </a:rPr>
              <a:t> </a:t>
            </a:r>
            <a:r>
              <a:rPr sz="950">
                <a:solidFill>
                  <a:srgbClr val="111827"/>
                </a:solidFill>
                <a:latin typeface="Consolas"/>
              </a:rPr>
              <a:t>million.</a:t>
            </a:r>
          </a:p>
          <a:p>
            <a:pPr>
              <a:lnSpc>
                <a:spcPct val="116000"/>
              </a:lnSpc>
            </a:pPr>
            <a:r>
              <a:rPr sz="950">
                <a:solidFill>
                  <a:srgbClr val="111827"/>
                </a:solidFill>
                <a:latin typeface="Consolas"/>
              </a:rPr>
              <a:t>Note</a:t>
            </a:r>
            <a:r>
              <a:rPr sz="950">
                <a:solidFill>
                  <a:srgbClr val="111827"/>
                </a:solidFill>
                <a:latin typeface="Consolas"/>
              </a:rPr>
              <a:t> </a:t>
            </a:r>
            <a:r>
              <a:rPr sz="950">
                <a:solidFill>
                  <a:srgbClr val="B45309"/>
                </a:solidFill>
                <a:latin typeface="Consolas"/>
              </a:rPr>
              <a:t>8</a:t>
            </a:r>
            <a:r>
              <a:rPr sz="950">
                <a:solidFill>
                  <a:srgbClr val="111827"/>
                </a:solidFill>
                <a:latin typeface="Consolas"/>
              </a:rPr>
              <a:t> </a:t>
            </a:r>
            <a:r>
              <a:rPr sz="950">
                <a:solidFill>
                  <a:srgbClr val="111827"/>
                </a:solidFill>
                <a:latin typeface="Consolas"/>
              </a:rPr>
              <a:t>Covenant</a:t>
            </a:r>
            <a:r>
              <a:rPr sz="950">
                <a:solidFill>
                  <a:srgbClr val="111827"/>
                </a:solidFill>
                <a:latin typeface="Consolas"/>
              </a:rPr>
              <a:t> </a:t>
            </a:r>
            <a:r>
              <a:rPr sz="950">
                <a:solidFill>
                  <a:srgbClr val="111827"/>
                </a:solidFill>
                <a:latin typeface="Consolas"/>
              </a:rPr>
              <a:t>Ceiling</a:t>
            </a:r>
            <a:r>
              <a:rPr sz="950">
                <a:solidFill>
                  <a:srgbClr val="4B5563"/>
                </a:solidFill>
                <a:latin typeface="Consolas"/>
              </a:rPr>
              <a:t>:</a:t>
            </a:r>
            <a:r>
              <a:rPr sz="950">
                <a:solidFill>
                  <a:srgbClr val="111827"/>
                </a:solidFill>
                <a:latin typeface="Consolas"/>
              </a:rPr>
              <a:t> </a:t>
            </a:r>
            <a:r>
              <a:rPr sz="950">
                <a:solidFill>
                  <a:srgbClr val="B45309"/>
                </a:solidFill>
                <a:latin typeface="Consolas"/>
              </a:rPr>
              <a:t>3</a:t>
            </a:r>
            <a:r>
              <a:rPr sz="950">
                <a:solidFill>
                  <a:srgbClr val="111827"/>
                </a:solidFill>
                <a:latin typeface="Consolas"/>
              </a:rPr>
              <a:t>.50x</a:t>
            </a:r>
            <a:r>
              <a:rPr sz="950">
                <a:solidFill>
                  <a:srgbClr val="111827"/>
                </a:solidFill>
                <a:latin typeface="Consolas"/>
              </a:rPr>
              <a:t> </a:t>
            </a:r>
            <a:r>
              <a:rPr sz="950">
                <a:solidFill>
                  <a:srgbClr val="111827"/>
                </a:solidFill>
                <a:latin typeface="Consolas"/>
              </a:rPr>
              <a:t>net</a:t>
            </a:r>
            <a:r>
              <a:rPr sz="950">
                <a:solidFill>
                  <a:srgbClr val="111827"/>
                </a:solidFill>
                <a:latin typeface="Consolas"/>
              </a:rPr>
              <a:t> </a:t>
            </a:r>
            <a:r>
              <a:rPr sz="950">
                <a:solidFill>
                  <a:srgbClr val="111827"/>
                </a:solidFill>
                <a:latin typeface="Consolas"/>
              </a:rPr>
              <a:t>leverage.</a:t>
            </a:r>
          </a:p>
          <a:p>
            <a:pPr>
              <a:lnSpc>
                <a:spcPct val="116000"/>
              </a:lnSpc>
            </a:pPr>
            <a:r>
              <a:rPr sz="950">
                <a:latin typeface="Consolas"/>
              </a:rPr>
              <a:t> </a:t>
            </a:r>
          </a:p>
          <a:p>
            <a:pPr>
              <a:lnSpc>
                <a:spcPct val="116000"/>
              </a:lnSpc>
            </a:pPr>
            <a:r>
              <a:rPr sz="950">
                <a:solidFill>
                  <a:srgbClr val="111827"/>
                </a:solidFill>
                <a:latin typeface="Consolas"/>
              </a:rPr>
              <a:t>Instructions</a:t>
            </a:r>
            <a:r>
              <a:rPr sz="950">
                <a:solidFill>
                  <a:srgbClr val="4B5563"/>
                </a:solidFill>
                <a:latin typeface="Consolas"/>
              </a:rPr>
              <a:t>:</a:t>
            </a:r>
          </a:p>
          <a:p>
            <a:pPr>
              <a:lnSpc>
                <a:spcPct val="116000"/>
              </a:lnSpc>
            </a:pPr>
            <a:r>
              <a:rPr sz="950">
                <a:solidFill>
                  <a:srgbClr val="111827"/>
                </a:solidFill>
                <a:latin typeface="Consolas"/>
              </a:rPr>
              <a:t>Calculate</a:t>
            </a:r>
            <a:r>
              <a:rPr sz="950">
                <a:solidFill>
                  <a:srgbClr val="111827"/>
                </a:solidFill>
                <a:latin typeface="Consolas"/>
              </a:rPr>
              <a:t> </a:t>
            </a:r>
            <a:r>
              <a:rPr sz="950">
                <a:solidFill>
                  <a:srgbClr val="111827"/>
                </a:solidFill>
                <a:latin typeface="Consolas"/>
              </a:rPr>
              <a:t>Acme's</a:t>
            </a:r>
            <a:r>
              <a:rPr sz="950">
                <a:solidFill>
                  <a:srgbClr val="111827"/>
                </a:solidFill>
                <a:latin typeface="Consolas"/>
              </a:rPr>
              <a:t> </a:t>
            </a:r>
            <a:r>
              <a:rPr sz="950">
                <a:solidFill>
                  <a:srgbClr val="111827"/>
                </a:solidFill>
                <a:latin typeface="Consolas"/>
              </a:rPr>
              <a:t>net</a:t>
            </a:r>
            <a:r>
              <a:rPr sz="950">
                <a:solidFill>
                  <a:srgbClr val="111827"/>
                </a:solidFill>
                <a:latin typeface="Consolas"/>
              </a:rPr>
              <a:t> </a:t>
            </a:r>
            <a:r>
              <a:rPr sz="950">
                <a:solidFill>
                  <a:srgbClr val="111827"/>
                </a:solidFill>
                <a:latin typeface="Consolas"/>
              </a:rPr>
              <a:t>leverage</a:t>
            </a:r>
            <a:r>
              <a:rPr sz="950">
                <a:solidFill>
                  <a:srgbClr val="111827"/>
                </a:solidFill>
                <a:latin typeface="Consolas"/>
              </a:rPr>
              <a:t> </a:t>
            </a:r>
            <a:r>
              <a:rPr sz="950">
                <a:solidFill>
                  <a:srgbClr val="111827"/>
                </a:solidFill>
                <a:latin typeface="Consolas"/>
              </a:rPr>
              <a:t>ratio</a:t>
            </a:r>
            <a:r>
              <a:rPr sz="950">
                <a:solidFill>
                  <a:srgbClr val="111827"/>
                </a:solidFill>
                <a:latin typeface="Consolas"/>
              </a:rPr>
              <a:t> </a:t>
            </a:r>
            <a:r>
              <a:rPr sz="950">
                <a:solidFill>
                  <a:srgbClr val="7C3AED"/>
                </a:solidFill>
                <a:latin typeface="Consolas"/>
              </a:rPr>
              <a:t>using</a:t>
            </a:r>
            <a:r>
              <a:rPr sz="950">
                <a:solidFill>
                  <a:srgbClr val="111827"/>
                </a:solidFill>
                <a:latin typeface="Consolas"/>
              </a:rPr>
              <a:t> </a:t>
            </a:r>
            <a:r>
              <a:rPr sz="950">
                <a:solidFill>
                  <a:srgbClr val="111827"/>
                </a:solidFill>
                <a:latin typeface="Consolas"/>
              </a:rPr>
              <a:t>Python</a:t>
            </a:r>
            <a:r>
              <a:rPr sz="950">
                <a:solidFill>
                  <a:srgbClr val="4B5563"/>
                </a:solidFill>
                <a:latin typeface="Consolas"/>
              </a:rPr>
              <a:t>:</a:t>
            </a:r>
          </a:p>
          <a:p>
            <a:pPr>
              <a:lnSpc>
                <a:spcPct val="116000"/>
              </a:lnSpc>
            </a:pPr>
            <a:r>
              <a:rPr sz="950">
                <a:solidFill>
                  <a:srgbClr val="111827"/>
                </a:solidFill>
                <a:latin typeface="Consolas"/>
              </a:rPr>
              <a:t>net_debt</a:t>
            </a:r>
            <a:r>
              <a:rPr sz="950">
                <a:solidFill>
                  <a:srgbClr val="111827"/>
                </a:solidFill>
                <a:latin typeface="Consolas"/>
              </a:rPr>
              <a:t> </a:t>
            </a:r>
            <a:r>
              <a:rPr sz="950">
                <a:solidFill>
                  <a:srgbClr val="4B5563"/>
                </a:solidFill>
                <a:latin typeface="Consolas"/>
              </a:rPr>
              <a:t>=</a:t>
            </a:r>
            <a:r>
              <a:rPr sz="950">
                <a:solidFill>
                  <a:srgbClr val="111827"/>
                </a:solidFill>
                <a:latin typeface="Consolas"/>
              </a:rPr>
              <a:t> </a:t>
            </a:r>
            <a:r>
              <a:rPr sz="950">
                <a:solidFill>
                  <a:srgbClr val="B45309"/>
                </a:solidFill>
                <a:latin typeface="Consolas"/>
              </a:rPr>
              <a:t>2800</a:t>
            </a:r>
            <a:r>
              <a:rPr sz="950">
                <a:solidFill>
                  <a:srgbClr val="111827"/>
                </a:solidFill>
                <a:latin typeface="Consolas"/>
              </a:rPr>
              <a:t> </a:t>
            </a:r>
            <a:r>
              <a:rPr sz="950">
                <a:solidFill>
                  <a:srgbClr val="111827"/>
                </a:solidFill>
                <a:latin typeface="Consolas"/>
              </a:rPr>
              <a:t>-</a:t>
            </a:r>
            <a:r>
              <a:rPr sz="950">
                <a:solidFill>
                  <a:srgbClr val="111827"/>
                </a:solidFill>
                <a:latin typeface="Consolas"/>
              </a:rPr>
              <a:t> </a:t>
            </a:r>
            <a:r>
              <a:rPr sz="950">
                <a:solidFill>
                  <a:srgbClr val="B45309"/>
                </a:solidFill>
                <a:latin typeface="Consolas"/>
              </a:rPr>
              <a:t>360</a:t>
            </a:r>
          </a:p>
          <a:p>
            <a:pPr>
              <a:lnSpc>
                <a:spcPct val="116000"/>
              </a:lnSpc>
            </a:pPr>
            <a:r>
              <a:rPr sz="950">
                <a:solidFill>
                  <a:srgbClr val="111827"/>
                </a:solidFill>
                <a:latin typeface="Consolas"/>
              </a:rPr>
              <a:t>net_leverage</a:t>
            </a:r>
            <a:r>
              <a:rPr sz="950">
                <a:solidFill>
                  <a:srgbClr val="111827"/>
                </a:solidFill>
                <a:latin typeface="Consolas"/>
              </a:rPr>
              <a:t> </a:t>
            </a:r>
            <a:r>
              <a:rPr sz="950">
                <a:solidFill>
                  <a:srgbClr val="4B5563"/>
                </a:solidFill>
                <a:latin typeface="Consolas"/>
              </a:rPr>
              <a:t>=</a:t>
            </a:r>
            <a:r>
              <a:rPr sz="950">
                <a:solidFill>
                  <a:srgbClr val="111827"/>
                </a:solidFill>
                <a:latin typeface="Consolas"/>
              </a:rPr>
              <a:t> </a:t>
            </a:r>
            <a:r>
              <a:rPr sz="950">
                <a:solidFill>
                  <a:srgbClr val="111827"/>
                </a:solidFill>
                <a:latin typeface="Consolas"/>
              </a:rPr>
              <a:t>net_debt</a:t>
            </a:r>
            <a:r>
              <a:rPr sz="950">
                <a:solidFill>
                  <a:srgbClr val="111827"/>
                </a:solidFill>
                <a:latin typeface="Consolas"/>
              </a:rPr>
              <a:t> </a:t>
            </a:r>
            <a:r>
              <a:rPr sz="950">
                <a:solidFill>
                  <a:srgbClr val="111827"/>
                </a:solidFill>
                <a:latin typeface="Consolas"/>
              </a:rPr>
              <a:t>/</a:t>
            </a:r>
            <a:r>
              <a:rPr sz="950">
                <a:solidFill>
                  <a:srgbClr val="111827"/>
                </a:solidFill>
                <a:latin typeface="Consolas"/>
              </a:rPr>
              <a:t> </a:t>
            </a:r>
            <a:r>
              <a:rPr sz="950">
                <a:solidFill>
                  <a:srgbClr val="B45309"/>
                </a:solidFill>
                <a:latin typeface="Consolas"/>
              </a:rPr>
              <a:t>1220</a:t>
            </a:r>
          </a:p>
          <a:p>
            <a:pPr>
              <a:lnSpc>
                <a:spcPct val="116000"/>
              </a:lnSpc>
            </a:pPr>
            <a:r>
              <a:rPr sz="950">
                <a:latin typeface="Consolas"/>
              </a:rPr>
              <a:t> </a:t>
            </a:r>
          </a:p>
          <a:p>
            <a:pPr>
              <a:lnSpc>
                <a:spcPct val="116000"/>
              </a:lnSpc>
            </a:pPr>
            <a:r>
              <a:rPr sz="950">
                <a:solidFill>
                  <a:srgbClr val="111827"/>
                </a:solidFill>
                <a:latin typeface="Consolas"/>
              </a:rPr>
              <a:t>MANDATORY</a:t>
            </a:r>
            <a:r>
              <a:rPr sz="950">
                <a:solidFill>
                  <a:srgbClr val="111827"/>
                </a:solidFill>
                <a:latin typeface="Consolas"/>
              </a:rPr>
              <a:t> </a:t>
            </a:r>
            <a:r>
              <a:rPr sz="950">
                <a:solidFill>
                  <a:srgbClr val="111827"/>
                </a:solidFill>
                <a:latin typeface="Consolas"/>
              </a:rPr>
              <a:t>EXECUTION</a:t>
            </a:r>
            <a:r>
              <a:rPr sz="950">
                <a:solidFill>
                  <a:srgbClr val="111827"/>
                </a:solidFill>
                <a:latin typeface="Consolas"/>
              </a:rPr>
              <a:t> </a:t>
            </a:r>
            <a:r>
              <a:rPr sz="950">
                <a:solidFill>
                  <a:srgbClr val="111827"/>
                </a:solidFill>
                <a:latin typeface="Consolas"/>
              </a:rPr>
              <a:t>RULE</a:t>
            </a:r>
            <a:r>
              <a:rPr sz="950">
                <a:solidFill>
                  <a:srgbClr val="4B5563"/>
                </a:solidFill>
                <a:latin typeface="Consolas"/>
              </a:rPr>
              <a:t>:</a:t>
            </a:r>
          </a:p>
          <a:p>
            <a:pPr>
              <a:lnSpc>
                <a:spcPct val="116000"/>
              </a:lnSpc>
            </a:pPr>
            <a:r>
              <a:rPr sz="950">
                <a:solidFill>
                  <a:srgbClr val="111827"/>
                </a:solidFill>
                <a:latin typeface="Consolas"/>
              </a:rPr>
              <a:t>Do</a:t>
            </a:r>
            <a:r>
              <a:rPr sz="950">
                <a:solidFill>
                  <a:srgbClr val="111827"/>
                </a:solidFill>
                <a:latin typeface="Consolas"/>
              </a:rPr>
              <a:t> </a:t>
            </a:r>
            <a:r>
              <a:rPr sz="950">
                <a:solidFill>
                  <a:srgbClr val="111827"/>
                </a:solidFill>
                <a:latin typeface="Consolas"/>
              </a:rPr>
              <a:t>not</a:t>
            </a:r>
            <a:r>
              <a:rPr sz="950">
                <a:solidFill>
                  <a:srgbClr val="111827"/>
                </a:solidFill>
                <a:latin typeface="Consolas"/>
              </a:rPr>
              <a:t> </a:t>
            </a:r>
            <a:r>
              <a:rPr sz="950">
                <a:solidFill>
                  <a:srgbClr val="111827"/>
                </a:solidFill>
                <a:latin typeface="Consolas"/>
              </a:rPr>
              <a:t>calculate</a:t>
            </a:r>
            <a:r>
              <a:rPr sz="950">
                <a:solidFill>
                  <a:srgbClr val="111827"/>
                </a:solidFill>
                <a:latin typeface="Consolas"/>
              </a:rPr>
              <a:t> </a:t>
            </a:r>
            <a:r>
              <a:rPr sz="950">
                <a:solidFill>
                  <a:srgbClr val="111827"/>
                </a:solidFill>
                <a:latin typeface="Consolas"/>
              </a:rPr>
              <a:t>the</a:t>
            </a:r>
            <a:r>
              <a:rPr sz="950">
                <a:solidFill>
                  <a:srgbClr val="111827"/>
                </a:solidFill>
                <a:latin typeface="Consolas"/>
              </a:rPr>
              <a:t> </a:t>
            </a:r>
            <a:r>
              <a:rPr sz="950">
                <a:solidFill>
                  <a:srgbClr val="111827"/>
                </a:solidFill>
                <a:latin typeface="Consolas"/>
              </a:rPr>
              <a:t>ratio</a:t>
            </a:r>
            <a:r>
              <a:rPr sz="950">
                <a:solidFill>
                  <a:srgbClr val="111827"/>
                </a:solidFill>
                <a:latin typeface="Consolas"/>
              </a:rPr>
              <a:t> </a:t>
            </a:r>
            <a:r>
              <a:rPr sz="950">
                <a:solidFill>
                  <a:srgbClr val="111827"/>
                </a:solidFill>
                <a:latin typeface="Consolas"/>
              </a:rPr>
              <a:t>in</a:t>
            </a:r>
            <a:r>
              <a:rPr sz="950">
                <a:solidFill>
                  <a:srgbClr val="111827"/>
                </a:solidFill>
                <a:latin typeface="Consolas"/>
              </a:rPr>
              <a:t> </a:t>
            </a:r>
            <a:r>
              <a:rPr sz="950">
                <a:solidFill>
                  <a:srgbClr val="111827"/>
                </a:solidFill>
                <a:latin typeface="Consolas"/>
              </a:rPr>
              <a:t>narrative</a:t>
            </a:r>
            <a:r>
              <a:rPr sz="950">
                <a:solidFill>
                  <a:srgbClr val="111827"/>
                </a:solidFill>
                <a:latin typeface="Consolas"/>
              </a:rPr>
              <a:t> </a:t>
            </a:r>
            <a:r>
              <a:rPr sz="950">
                <a:solidFill>
                  <a:srgbClr val="111827"/>
                </a:solidFill>
                <a:latin typeface="Consolas"/>
              </a:rPr>
              <a:t>text.</a:t>
            </a:r>
          </a:p>
          <a:p>
            <a:pPr>
              <a:lnSpc>
                <a:spcPct val="116000"/>
              </a:lnSpc>
            </a:pPr>
            <a:r>
              <a:rPr sz="950">
                <a:solidFill>
                  <a:srgbClr val="111827"/>
                </a:solidFill>
                <a:latin typeface="Consolas"/>
              </a:rPr>
              <a:t>Write</a:t>
            </a:r>
            <a:r>
              <a:rPr sz="950">
                <a:solidFill>
                  <a:srgbClr val="111827"/>
                </a:solidFill>
                <a:latin typeface="Consolas"/>
              </a:rPr>
              <a:t> </a:t>
            </a:r>
            <a:r>
              <a:rPr sz="950">
                <a:solidFill>
                  <a:srgbClr val="111827"/>
                </a:solidFill>
                <a:latin typeface="Consolas"/>
              </a:rPr>
              <a:t>and</a:t>
            </a:r>
            <a:r>
              <a:rPr sz="950">
                <a:solidFill>
                  <a:srgbClr val="111827"/>
                </a:solidFill>
                <a:latin typeface="Consolas"/>
              </a:rPr>
              <a:t> </a:t>
            </a:r>
            <a:r>
              <a:rPr sz="950">
                <a:solidFill>
                  <a:srgbClr val="111827"/>
                </a:solidFill>
                <a:latin typeface="Consolas"/>
              </a:rPr>
              <a:t>execute</a:t>
            </a:r>
            <a:r>
              <a:rPr sz="950">
                <a:solidFill>
                  <a:srgbClr val="111827"/>
                </a:solidFill>
                <a:latin typeface="Consolas"/>
              </a:rPr>
              <a:t> </a:t>
            </a:r>
            <a:r>
              <a:rPr sz="950">
                <a:solidFill>
                  <a:srgbClr val="111827"/>
                </a:solidFill>
                <a:latin typeface="Consolas"/>
              </a:rPr>
              <a:t>a</a:t>
            </a:r>
            <a:r>
              <a:rPr sz="950">
                <a:solidFill>
                  <a:srgbClr val="111827"/>
                </a:solidFill>
                <a:latin typeface="Consolas"/>
              </a:rPr>
              <a:t> </a:t>
            </a:r>
            <a:r>
              <a:rPr sz="950">
                <a:solidFill>
                  <a:srgbClr val="111827"/>
                </a:solidFill>
                <a:latin typeface="Consolas"/>
              </a:rPr>
              <a:t>Python</a:t>
            </a:r>
            <a:r>
              <a:rPr sz="950">
                <a:solidFill>
                  <a:srgbClr val="111827"/>
                </a:solidFill>
                <a:latin typeface="Consolas"/>
              </a:rPr>
              <a:t> </a:t>
            </a:r>
            <a:r>
              <a:rPr sz="950">
                <a:solidFill>
                  <a:srgbClr val="111827"/>
                </a:solidFill>
                <a:latin typeface="Consolas"/>
              </a:rPr>
              <a:t>script</a:t>
            </a:r>
            <a:r>
              <a:rPr sz="950">
                <a:solidFill>
                  <a:srgbClr val="111827"/>
                </a:solidFill>
                <a:latin typeface="Consolas"/>
              </a:rPr>
              <a:t> </a:t>
            </a:r>
            <a:r>
              <a:rPr sz="950">
                <a:solidFill>
                  <a:srgbClr val="111827"/>
                </a:solidFill>
                <a:latin typeface="Consolas"/>
              </a:rPr>
              <a:t>in</a:t>
            </a:r>
            <a:r>
              <a:rPr sz="950">
                <a:solidFill>
                  <a:srgbClr val="111827"/>
                </a:solidFill>
                <a:latin typeface="Consolas"/>
              </a:rPr>
              <a:t> </a:t>
            </a:r>
            <a:r>
              <a:rPr sz="950">
                <a:solidFill>
                  <a:srgbClr val="111827"/>
                </a:solidFill>
                <a:latin typeface="Consolas"/>
              </a:rPr>
              <a:t>your</a:t>
            </a:r>
            <a:r>
              <a:rPr sz="950">
                <a:solidFill>
                  <a:srgbClr val="111827"/>
                </a:solidFill>
                <a:latin typeface="Consolas"/>
              </a:rPr>
              <a:t> </a:t>
            </a:r>
            <a:r>
              <a:rPr sz="950">
                <a:solidFill>
                  <a:srgbClr val="111827"/>
                </a:solidFill>
                <a:latin typeface="Consolas"/>
              </a:rPr>
              <a:t>sandbox</a:t>
            </a:r>
            <a:r>
              <a:rPr sz="950">
                <a:solidFill>
                  <a:srgbClr val="111827"/>
                </a:solidFill>
                <a:latin typeface="Consolas"/>
              </a:rPr>
              <a:t> </a:t>
            </a:r>
            <a:r>
              <a:rPr sz="950">
                <a:solidFill>
                  <a:srgbClr val="111827"/>
                </a:solidFill>
                <a:latin typeface="Consolas"/>
              </a:rPr>
              <a:t>to</a:t>
            </a:r>
            <a:r>
              <a:rPr sz="950">
                <a:solidFill>
                  <a:srgbClr val="111827"/>
                </a:solidFill>
                <a:latin typeface="Consolas"/>
              </a:rPr>
              <a:t> </a:t>
            </a:r>
            <a:r>
              <a:rPr sz="950">
                <a:solidFill>
                  <a:srgbClr val="111827"/>
                </a:solidFill>
                <a:latin typeface="Consolas"/>
              </a:rPr>
              <a:t>compute</a:t>
            </a:r>
            <a:r>
              <a:rPr sz="950">
                <a:solidFill>
                  <a:srgbClr val="111827"/>
                </a:solidFill>
                <a:latin typeface="Consolas"/>
              </a:rPr>
              <a:t> </a:t>
            </a:r>
            <a:r>
              <a:rPr sz="950">
                <a:solidFill>
                  <a:srgbClr val="111827"/>
                </a:solidFill>
                <a:latin typeface="Consolas"/>
              </a:rPr>
              <a:t>the</a:t>
            </a:r>
            <a:r>
              <a:rPr sz="950">
                <a:solidFill>
                  <a:srgbClr val="111827"/>
                </a:solidFill>
                <a:latin typeface="Consolas"/>
              </a:rPr>
              <a:t> </a:t>
            </a:r>
            <a:r>
              <a:rPr sz="950">
                <a:solidFill>
                  <a:srgbClr val="111827"/>
                </a:solidFill>
                <a:latin typeface="Consolas"/>
              </a:rPr>
              <a:t>ratio.</a:t>
            </a:r>
          </a:p>
          <a:p>
            <a:pPr>
              <a:lnSpc>
                <a:spcPct val="116000"/>
              </a:lnSpc>
            </a:pPr>
            <a:r>
              <a:rPr sz="950">
                <a:solidFill>
                  <a:srgbClr val="111827"/>
                </a:solidFill>
                <a:latin typeface="Consolas"/>
              </a:rPr>
              <a:t>State</a:t>
            </a:r>
            <a:r>
              <a:rPr sz="950">
                <a:solidFill>
                  <a:srgbClr val="111827"/>
                </a:solidFill>
                <a:latin typeface="Consolas"/>
              </a:rPr>
              <a:t> </a:t>
            </a:r>
            <a:r>
              <a:rPr sz="950">
                <a:solidFill>
                  <a:srgbClr val="111827"/>
                </a:solidFill>
                <a:latin typeface="Consolas"/>
              </a:rPr>
              <a:t>whether</a:t>
            </a:r>
            <a:r>
              <a:rPr sz="950">
                <a:solidFill>
                  <a:srgbClr val="111827"/>
                </a:solidFill>
                <a:latin typeface="Consolas"/>
              </a:rPr>
              <a:t> </a:t>
            </a:r>
            <a:r>
              <a:rPr sz="950">
                <a:solidFill>
                  <a:srgbClr val="111827"/>
                </a:solidFill>
                <a:latin typeface="Consolas"/>
              </a:rPr>
              <a:t>Acme</a:t>
            </a:r>
            <a:r>
              <a:rPr sz="950">
                <a:solidFill>
                  <a:srgbClr val="111827"/>
                </a:solidFill>
                <a:latin typeface="Consolas"/>
              </a:rPr>
              <a:t> </a:t>
            </a:r>
            <a:r>
              <a:rPr sz="950">
                <a:solidFill>
                  <a:srgbClr val="111827"/>
                </a:solidFill>
                <a:latin typeface="Consolas"/>
              </a:rPr>
              <a:t>remains</a:t>
            </a:r>
            <a:r>
              <a:rPr sz="950">
                <a:solidFill>
                  <a:srgbClr val="111827"/>
                </a:solidFill>
                <a:latin typeface="Consolas"/>
              </a:rPr>
              <a:t> </a:t>
            </a:r>
            <a:r>
              <a:rPr sz="950">
                <a:solidFill>
                  <a:srgbClr val="111827"/>
                </a:solidFill>
                <a:latin typeface="Consolas"/>
              </a:rPr>
              <a:t>in</a:t>
            </a:r>
            <a:r>
              <a:rPr sz="950">
                <a:solidFill>
                  <a:srgbClr val="111827"/>
                </a:solidFill>
                <a:latin typeface="Consolas"/>
              </a:rPr>
              <a:t> </a:t>
            </a:r>
            <a:r>
              <a:rPr sz="950">
                <a:solidFill>
                  <a:srgbClr val="111827"/>
                </a:solidFill>
                <a:latin typeface="Consolas"/>
              </a:rPr>
              <a:t>compliance</a:t>
            </a:r>
            <a:r>
              <a:rPr sz="950">
                <a:solidFill>
                  <a:srgbClr val="111827"/>
                </a:solidFill>
                <a:latin typeface="Consolas"/>
              </a:rPr>
              <a:t> </a:t>
            </a:r>
            <a:r>
              <a:rPr sz="950">
                <a:solidFill>
                  <a:srgbClr val="111827"/>
                </a:solidFill>
                <a:latin typeface="Consolas"/>
              </a:rPr>
              <a:t>with</a:t>
            </a:r>
            <a:r>
              <a:rPr sz="950">
                <a:solidFill>
                  <a:srgbClr val="111827"/>
                </a:solidFill>
                <a:latin typeface="Consolas"/>
              </a:rPr>
              <a:t> </a:t>
            </a:r>
            <a:r>
              <a:rPr sz="950">
                <a:solidFill>
                  <a:srgbClr val="111827"/>
                </a:solidFill>
                <a:latin typeface="Consolas"/>
              </a:rPr>
              <a:t>its</a:t>
            </a:r>
            <a:r>
              <a:rPr sz="950">
                <a:solidFill>
                  <a:srgbClr val="111827"/>
                </a:solidFill>
                <a:latin typeface="Consolas"/>
              </a:rPr>
              <a:t> </a:t>
            </a:r>
            <a:r>
              <a:rPr sz="950">
                <a:solidFill>
                  <a:srgbClr val="B45309"/>
                </a:solidFill>
                <a:latin typeface="Consolas"/>
              </a:rPr>
              <a:t>3</a:t>
            </a:r>
            <a:r>
              <a:rPr sz="950">
                <a:solidFill>
                  <a:srgbClr val="111827"/>
                </a:solidFill>
                <a:latin typeface="Consolas"/>
              </a:rPr>
              <a:t>.50x</a:t>
            </a:r>
            <a:r>
              <a:rPr sz="950">
                <a:solidFill>
                  <a:srgbClr val="111827"/>
                </a:solidFill>
                <a:latin typeface="Consolas"/>
              </a:rPr>
              <a:t> </a:t>
            </a:r>
            <a:r>
              <a:rPr sz="950">
                <a:solidFill>
                  <a:srgbClr val="111827"/>
                </a:solidFill>
                <a:latin typeface="Consolas"/>
              </a:rPr>
              <a:t>ceiling.</a:t>
            </a:r>
          </a:p>
          <a:p>
            <a:pPr>
              <a:lnSpc>
                <a:spcPct val="116000"/>
              </a:lnSpc>
            </a:pPr>
            <a:r>
              <a:rPr sz="950">
                <a:solidFill>
                  <a:srgbClr val="111827"/>
                </a:solidFill>
                <a:latin typeface="Consolas"/>
              </a:rPr>
              <a:t>Display</a:t>
            </a:r>
            <a:r>
              <a:rPr sz="950">
                <a:solidFill>
                  <a:srgbClr val="111827"/>
                </a:solidFill>
                <a:latin typeface="Consolas"/>
              </a:rPr>
              <a:t> </a:t>
            </a:r>
            <a:r>
              <a:rPr sz="950">
                <a:solidFill>
                  <a:srgbClr val="111827"/>
                </a:solidFill>
                <a:latin typeface="Consolas"/>
              </a:rPr>
              <a:t>the</a:t>
            </a:r>
            <a:r>
              <a:rPr sz="950">
                <a:solidFill>
                  <a:srgbClr val="111827"/>
                </a:solidFill>
                <a:latin typeface="Consolas"/>
              </a:rPr>
              <a:t> </a:t>
            </a:r>
            <a:r>
              <a:rPr sz="950">
                <a:solidFill>
                  <a:srgbClr val="111827"/>
                </a:solidFill>
                <a:latin typeface="Consolas"/>
              </a:rPr>
              <a:t>executed</a:t>
            </a:r>
            <a:r>
              <a:rPr sz="950">
                <a:solidFill>
                  <a:srgbClr val="111827"/>
                </a:solidFill>
                <a:latin typeface="Consolas"/>
              </a:rPr>
              <a:t> </a:t>
            </a:r>
            <a:r>
              <a:rPr sz="950">
                <a:solidFill>
                  <a:srgbClr val="111827"/>
                </a:solidFill>
                <a:latin typeface="Consolas"/>
              </a:rPr>
              <a:t>script</a:t>
            </a:r>
            <a:r>
              <a:rPr sz="950">
                <a:solidFill>
                  <a:srgbClr val="111827"/>
                </a:solidFill>
                <a:latin typeface="Consolas"/>
              </a:rPr>
              <a:t> </a:t>
            </a:r>
            <a:r>
              <a:rPr sz="950">
                <a:solidFill>
                  <a:srgbClr val="111827"/>
                </a:solidFill>
                <a:latin typeface="Consolas"/>
              </a:rPr>
              <a:t>and</a:t>
            </a:r>
            <a:r>
              <a:rPr sz="950">
                <a:solidFill>
                  <a:srgbClr val="111827"/>
                </a:solidFill>
                <a:latin typeface="Consolas"/>
              </a:rPr>
              <a:t> </a:t>
            </a:r>
            <a:r>
              <a:rPr sz="950">
                <a:solidFill>
                  <a:srgbClr val="111827"/>
                </a:solidFill>
                <a:latin typeface="Consolas"/>
              </a:rPr>
              <a:t>exact</a:t>
            </a:r>
            <a:r>
              <a:rPr sz="950">
                <a:solidFill>
                  <a:srgbClr val="111827"/>
                </a:solidFill>
                <a:latin typeface="Consolas"/>
              </a:rPr>
              <a:t> </a:t>
            </a:r>
            <a:r>
              <a:rPr sz="950">
                <a:solidFill>
                  <a:srgbClr val="111827"/>
                </a:solidFill>
                <a:latin typeface="Consolas"/>
              </a:rPr>
              <a:t>stdout</a:t>
            </a:r>
            <a:r>
              <a:rPr sz="950">
                <a:solidFill>
                  <a:srgbClr val="111827"/>
                </a:solidFill>
                <a:latin typeface="Consolas"/>
              </a:rPr>
              <a:t> </a:t>
            </a:r>
            <a:r>
              <a:rPr sz="950">
                <a:solidFill>
                  <a:srgbClr val="111827"/>
                </a:solidFill>
                <a:latin typeface="Consolas"/>
              </a:rPr>
              <a:t>terminal</a:t>
            </a:r>
            <a:r>
              <a:rPr sz="950">
                <a:solidFill>
                  <a:srgbClr val="111827"/>
                </a:solidFill>
                <a:latin typeface="Consolas"/>
              </a:rPr>
              <a:t> </a:t>
            </a:r>
            <a:r>
              <a:rPr sz="950">
                <a:solidFill>
                  <a:srgbClr val="111827"/>
                </a:solidFill>
                <a:latin typeface="Consolas"/>
              </a:rPr>
              <a:t>output.</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CFB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548640"/>
            <a:ext cx="10515600" cy="731520"/>
          </a:xfrm>
          <a:prstGeom prst="rect">
            <a:avLst/>
          </a:prstGeom>
          <a:noFill/>
        </p:spPr>
        <p:txBody>
          <a:bodyPr wrap="square" lIns="0" tIns="0" rIns="0" bIns="0">
            <a:spAutoFit/>
          </a:bodyPr>
          <a:lstStyle/>
          <a:p>
            <a:pPr>
              <a:defRPr sz="2800" b="1">
                <a:solidFill>
                  <a:srgbClr val="1E1B4B"/>
                </a:solidFill>
                <a:latin typeface="Segoe UI"/>
              </a:defRPr>
            </a:pPr>
            <a:r>
              <a:t>Executive Rule: Reject Weights-Based Math</a:t>
            </a:r>
          </a:p>
        </p:txBody>
      </p:sp>
      <p:sp>
        <p:nvSpPr>
          <p:cNvPr id="4" name="Rectangle 3"/>
          <p:cNvSpPr/>
          <p:nvPr/>
        </p:nvSpPr>
        <p:spPr>
          <a:xfrm>
            <a:off x="822960" y="1234440"/>
            <a:ext cx="10545775" cy="13716"/>
          </a:xfrm>
          <a:prstGeom prst="rect">
            <a:avLst/>
          </a:prstGeom>
          <a:solidFill>
            <a:srgbClr val="E5E7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601200" y="6309360"/>
            <a:ext cx="1737360" cy="365760"/>
          </a:xfrm>
          <a:prstGeom prst="rect">
            <a:avLst/>
          </a:prstGeom>
          <a:noFill/>
        </p:spPr>
        <p:txBody>
          <a:bodyPr wrap="none" rIns="0" bIns="0">
            <a:spAutoFit/>
          </a:bodyPr>
          <a:lstStyle/>
          <a:p>
            <a:pPr algn="r">
              <a:defRPr sz="1100">
                <a:solidFill>
                  <a:srgbClr val="6B7280"/>
                </a:solidFill>
                <a:latin typeface="Segoe UI"/>
              </a:defRPr>
            </a:pPr>
            <a:r>
              <a:t>46 / 65</a:t>
            </a:r>
          </a:p>
        </p:txBody>
      </p:sp>
      <p:sp>
        <p:nvSpPr>
          <p:cNvPr id="6" name="TextBox 5"/>
          <p:cNvSpPr txBox="1"/>
          <p:nvPr/>
        </p:nvSpPr>
        <p:spPr>
          <a:xfrm>
            <a:off x="822960" y="1508760"/>
            <a:ext cx="10515600" cy="4983480"/>
          </a:xfrm>
          <a:prstGeom prst="rect">
            <a:avLst/>
          </a:prstGeom>
          <a:noFill/>
        </p:spPr>
        <p:txBody>
          <a:bodyPr wrap="square" lIns="0" tIns="0">
            <a:spAutoFit/>
          </a:bodyPr>
          <a:lstStyle/>
          <a:p>
            <a:pPr>
              <a:lnSpc>
                <a:spcPct val="125000"/>
              </a:lnSpc>
              <a:spcAft>
                <a:spcPts val="1200"/>
              </a:spcAft>
            </a:pPr>
            <a:r>
              <a:rPr sz="1550">
                <a:solidFill>
                  <a:srgbClr val="1F2937"/>
                </a:solidFill>
                <a:latin typeface="Segoe UI"/>
              </a:rPr>
              <a:t>•  Demand an architecture review of any commercial financial AI tool.</a:t>
            </a:r>
          </a:p>
          <a:p>
            <a:pPr>
              <a:lnSpc>
                <a:spcPct val="125000"/>
              </a:lnSpc>
              <a:spcAft>
                <a:spcPts val="1200"/>
              </a:spcAft>
            </a:pPr>
            <a:r>
              <a:rPr sz="1550">
                <a:solidFill>
                  <a:srgbClr val="1F2937"/>
                </a:solidFill>
                <a:latin typeface="Segoe UI"/>
              </a:rPr>
              <a:t>•  Ask vendor engineers if math happens inside model weights or in sandboxed code.</a:t>
            </a:r>
          </a:p>
          <a:p>
            <a:pPr>
              <a:lnSpc>
                <a:spcPct val="125000"/>
              </a:lnSpc>
              <a:spcAft>
                <a:spcPts val="1200"/>
              </a:spcAft>
            </a:pPr>
            <a:r>
              <a:rPr sz="1550">
                <a:solidFill>
                  <a:srgbClr val="1F2937"/>
                </a:solidFill>
                <a:latin typeface="Segoe UI"/>
              </a:rPr>
              <a:t>•  Reject any platform that demonstrates financial calculations without code logs.</a:t>
            </a:r>
          </a:p>
          <a:p>
            <a:pPr>
              <a:lnSpc>
                <a:spcPct val="125000"/>
              </a:lnSpc>
              <a:spcAft>
                <a:spcPts val="1200"/>
              </a:spcAft>
            </a:pPr>
            <a:r>
              <a:rPr sz="1550">
                <a:solidFill>
                  <a:srgbClr val="1F2937"/>
                </a:solidFill>
                <a:latin typeface="Segoe UI"/>
              </a:rPr>
              <a:t>•  Make sure external tool connectors include strict parameter checks and limits.</a:t>
            </a:r>
          </a:p>
          <a:p>
            <a:pPr>
              <a:lnSpc>
                <a:spcPct val="125000"/>
              </a:lnSpc>
              <a:spcAft>
                <a:spcPts val="1200"/>
              </a:spcAft>
            </a:pPr>
            <a:r>
              <a:rPr sz="1550">
                <a:solidFill>
                  <a:srgbClr val="1F2937"/>
                </a:solidFill>
                <a:latin typeface="Segoe UI"/>
              </a:rPr>
              <a:t>•  Require all financial metrics to pass provenance and unit checks.</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CFB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548640"/>
            <a:ext cx="10515600" cy="731520"/>
          </a:xfrm>
          <a:prstGeom prst="rect">
            <a:avLst/>
          </a:prstGeom>
          <a:noFill/>
        </p:spPr>
        <p:txBody>
          <a:bodyPr wrap="square" lIns="0" tIns="0" rIns="0" bIns="0">
            <a:spAutoFit/>
          </a:bodyPr>
          <a:lstStyle/>
          <a:p>
            <a:pPr>
              <a:defRPr sz="2800" b="1">
                <a:solidFill>
                  <a:srgbClr val="1E1B4B"/>
                </a:solidFill>
                <a:latin typeface="Segoe UI"/>
              </a:defRPr>
            </a:pPr>
            <a:r>
              <a:t>Cycle 4 Checkpoint: Questions and Tool Execution Review</a:t>
            </a:r>
          </a:p>
        </p:txBody>
      </p:sp>
      <p:sp>
        <p:nvSpPr>
          <p:cNvPr id="4" name="Rectangle 3"/>
          <p:cNvSpPr/>
          <p:nvPr/>
        </p:nvSpPr>
        <p:spPr>
          <a:xfrm>
            <a:off x="822960" y="1234440"/>
            <a:ext cx="10545775" cy="13716"/>
          </a:xfrm>
          <a:prstGeom prst="rect">
            <a:avLst/>
          </a:prstGeom>
          <a:solidFill>
            <a:srgbClr val="E5E7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601200" y="6309360"/>
            <a:ext cx="1737360" cy="365760"/>
          </a:xfrm>
          <a:prstGeom prst="rect">
            <a:avLst/>
          </a:prstGeom>
          <a:noFill/>
        </p:spPr>
        <p:txBody>
          <a:bodyPr wrap="none" rIns="0" bIns="0">
            <a:spAutoFit/>
          </a:bodyPr>
          <a:lstStyle/>
          <a:p>
            <a:pPr algn="r">
              <a:defRPr sz="1100">
                <a:solidFill>
                  <a:srgbClr val="6B7280"/>
                </a:solidFill>
                <a:latin typeface="Segoe UI"/>
              </a:defRPr>
            </a:pPr>
            <a:r>
              <a:t>47 / 65</a:t>
            </a:r>
          </a:p>
        </p:txBody>
      </p:sp>
      <p:sp>
        <p:nvSpPr>
          <p:cNvPr id="6" name="TextBox 5"/>
          <p:cNvSpPr txBox="1"/>
          <p:nvPr/>
        </p:nvSpPr>
        <p:spPr>
          <a:xfrm>
            <a:off x="822960" y="1508760"/>
            <a:ext cx="10515600" cy="4983480"/>
          </a:xfrm>
          <a:prstGeom prst="rect">
            <a:avLst/>
          </a:prstGeom>
          <a:noFill/>
        </p:spPr>
        <p:txBody>
          <a:bodyPr wrap="square" lIns="0" tIns="0">
            <a:spAutoFit/>
          </a:bodyPr>
          <a:lstStyle/>
          <a:p>
            <a:pPr>
              <a:lnSpc>
                <a:spcPct val="125000"/>
              </a:lnSpc>
              <a:spcAft>
                <a:spcPts val="1200"/>
              </a:spcAft>
            </a:pPr>
            <a:r>
              <a:rPr sz="1550">
                <a:solidFill>
                  <a:srgbClr val="1F2937"/>
                </a:solidFill>
                <a:latin typeface="Segoe UI"/>
              </a:rPr>
              <a:t>•  </a:t>
            </a:r>
            <a:r>
              <a:rPr sz="1550" b="1">
                <a:solidFill>
                  <a:srgbClr val="1F2937"/>
                </a:solidFill>
                <a:latin typeface="Segoe UI"/>
              </a:rPr>
              <a:t>Target Clock</a:t>
            </a:r>
            <a:r>
              <a:rPr sz="1550">
                <a:solidFill>
                  <a:srgbClr val="1F2937"/>
                </a:solidFill>
                <a:latin typeface="Segoe UI"/>
              </a:rPr>
              <a:t>: Concludes at </a:t>
            </a:r>
            <a:r>
              <a:rPr sz="1550" b="1">
                <a:solidFill>
                  <a:srgbClr val="1F2937"/>
                </a:solidFill>
                <a:latin typeface="Segoe UI"/>
              </a:rPr>
              <a:t>12:05 PM</a:t>
            </a:r>
            <a:r>
              <a:rPr sz="1550">
                <a:solidFill>
                  <a:srgbClr val="1F2937"/>
                </a:solidFill>
                <a:latin typeface="Segoe UI"/>
              </a:rPr>
              <a:t>.</a:t>
            </a:r>
          </a:p>
          <a:p>
            <a:pPr>
              <a:lnSpc>
                <a:spcPct val="125000"/>
              </a:lnSpc>
              <a:spcAft>
                <a:spcPts val="1200"/>
              </a:spcAft>
            </a:pPr>
            <a:r>
              <a:rPr sz="1550">
                <a:solidFill>
                  <a:srgbClr val="1F2937"/>
                </a:solidFill>
                <a:latin typeface="Segoe UI"/>
              </a:rPr>
              <a:t>•  Key takeaway: Models read and draft; deterministic code calculates. Never allow mental math.</a:t>
            </a:r>
          </a:p>
          <a:p>
            <a:pPr>
              <a:lnSpc>
                <a:spcPct val="125000"/>
              </a:lnSpc>
              <a:spcAft>
                <a:spcPts val="1200"/>
              </a:spcAft>
            </a:pPr>
            <a:r>
              <a:rPr sz="1550">
                <a:solidFill>
                  <a:srgbClr val="1F2937"/>
                </a:solidFill>
                <a:latin typeface="Segoe UI"/>
              </a:rPr>
              <a:t>•  Core rule: Apply the Four Checks (Provenance, Arithmetic, Units, Negative Confirmation).</a:t>
            </a:r>
          </a:p>
          <a:p>
            <a:pPr>
              <a:lnSpc>
                <a:spcPct val="125000"/>
              </a:lnSpc>
              <a:spcAft>
                <a:spcPts val="1200"/>
              </a:spcAft>
            </a:pPr>
            <a:r>
              <a:rPr sz="1550">
                <a:solidFill>
                  <a:srgbClr val="1F2937"/>
                </a:solidFill>
                <a:latin typeface="Segoe UI"/>
              </a:rPr>
              <a:t>•  Next block: Cycle 5 begins immediately at 12:05 PM (Sub-Agents &amp; Governance).</a:t>
            </a:r>
          </a:p>
          <a:p>
            <a:pPr>
              <a:lnSpc>
                <a:spcPct val="125000"/>
              </a:lnSpc>
              <a:spcAft>
                <a:spcPts val="1200"/>
              </a:spcAft>
            </a:pPr>
            <a:r>
              <a:rPr sz="1550">
                <a:solidFill>
                  <a:srgbClr val="1F2937"/>
                </a:solidFill>
                <a:latin typeface="Segoe UI"/>
              </a:rPr>
              <a:t>•  Questions on tool calling, Python execution, or error compounding?</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CFB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1097280" y="1828800"/>
            <a:ext cx="1371600" cy="54864"/>
          </a:xfrm>
          <a:prstGeom prst="rect">
            <a:avLst/>
          </a:prstGeom>
          <a:solidFill>
            <a:srgbClr val="D9770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97280" y="2103120"/>
            <a:ext cx="9966960" cy="3200400"/>
          </a:xfrm>
          <a:prstGeom prst="rect">
            <a:avLst/>
          </a:prstGeom>
          <a:noFill/>
        </p:spPr>
        <p:txBody>
          <a:bodyPr wrap="square" lIns="0" tIns="0">
            <a:spAutoFit/>
          </a:bodyPr>
          <a:lstStyle/>
          <a:p>
            <a:pPr>
              <a:spcAft>
                <a:spcPts val="1000"/>
              </a:spcAft>
              <a:defRPr sz="1400" b="1">
                <a:solidFill>
                  <a:srgbClr val="D97706"/>
                </a:solidFill>
                <a:latin typeface="Segoe UI"/>
              </a:defRPr>
            </a:pPr>
            <a:r>
              <a:t>SECTION 5: CYCLE 5</a:t>
            </a:r>
          </a:p>
          <a:p>
            <a:pPr>
              <a:spcAft>
                <a:spcPts val="1400"/>
              </a:spcAft>
              <a:defRPr sz="3600" b="1">
                <a:solidFill>
                  <a:srgbClr val="1E1B4B"/>
                </a:solidFill>
                <a:latin typeface="Segoe UI"/>
              </a:defRPr>
            </a:pPr>
            <a:r>
              <a:t>Sub-Agents: Division of Labor</a:t>
            </a:r>
          </a:p>
          <a:p>
            <a:pPr>
              <a:defRPr sz="2000">
                <a:solidFill>
                  <a:srgbClr val="1F2937"/>
                </a:solidFill>
                <a:latin typeface="Segoe UI"/>
              </a:defRPr>
            </a:pPr>
            <a:r>
              <a:t>12:05 to 12:30 | Chat Sessions, Immutable Lineage, and Audit Dossiers</a:t>
            </a:r>
          </a:p>
        </p:txBody>
      </p:sp>
      <p:sp>
        <p:nvSpPr>
          <p:cNvPr id="5" name="TextBox 4"/>
          <p:cNvSpPr txBox="1"/>
          <p:nvPr/>
        </p:nvSpPr>
        <p:spPr>
          <a:xfrm>
            <a:off x="9601200" y="6309360"/>
            <a:ext cx="1737360" cy="365760"/>
          </a:xfrm>
          <a:prstGeom prst="rect">
            <a:avLst/>
          </a:prstGeom>
          <a:noFill/>
        </p:spPr>
        <p:txBody>
          <a:bodyPr wrap="none" rIns="0" bIns="0">
            <a:spAutoFit/>
          </a:bodyPr>
          <a:lstStyle/>
          <a:p>
            <a:pPr algn="r">
              <a:defRPr sz="1100">
                <a:solidFill>
                  <a:srgbClr val="6B7280"/>
                </a:solidFill>
                <a:latin typeface="Segoe UI"/>
              </a:defRPr>
            </a:pPr>
            <a:r>
              <a:t>48 / 65</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CFB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548640"/>
            <a:ext cx="10515600" cy="731520"/>
          </a:xfrm>
          <a:prstGeom prst="rect">
            <a:avLst/>
          </a:prstGeom>
          <a:noFill/>
        </p:spPr>
        <p:txBody>
          <a:bodyPr wrap="square" lIns="0" tIns="0" rIns="0" bIns="0">
            <a:spAutoFit/>
          </a:bodyPr>
          <a:lstStyle/>
          <a:p>
            <a:pPr>
              <a:defRPr sz="2800" b="1">
                <a:solidFill>
                  <a:srgbClr val="1E1B4B"/>
                </a:solidFill>
                <a:latin typeface="Segoe UI"/>
              </a:defRPr>
            </a:pPr>
            <a:r>
              <a:t>Agents Are Distinct Chat Sessions</a:t>
            </a:r>
          </a:p>
        </p:txBody>
      </p:sp>
      <p:sp>
        <p:nvSpPr>
          <p:cNvPr id="4" name="Rectangle 3"/>
          <p:cNvSpPr/>
          <p:nvPr/>
        </p:nvSpPr>
        <p:spPr>
          <a:xfrm>
            <a:off x="822960" y="1234440"/>
            <a:ext cx="10545775" cy="13716"/>
          </a:xfrm>
          <a:prstGeom prst="rect">
            <a:avLst/>
          </a:prstGeom>
          <a:solidFill>
            <a:srgbClr val="E5E7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601200" y="6309360"/>
            <a:ext cx="1737360" cy="365760"/>
          </a:xfrm>
          <a:prstGeom prst="rect">
            <a:avLst/>
          </a:prstGeom>
          <a:noFill/>
        </p:spPr>
        <p:txBody>
          <a:bodyPr wrap="none" rIns="0" bIns="0">
            <a:spAutoFit/>
          </a:bodyPr>
          <a:lstStyle/>
          <a:p>
            <a:pPr algn="r">
              <a:defRPr sz="1100">
                <a:solidFill>
                  <a:srgbClr val="6B7280"/>
                </a:solidFill>
                <a:latin typeface="Segoe UI"/>
              </a:defRPr>
            </a:pPr>
            <a:r>
              <a:t>49 / 65</a:t>
            </a:r>
          </a:p>
        </p:txBody>
      </p:sp>
      <p:pic>
        <p:nvPicPr>
          <p:cNvPr id="6" name="Picture 5" descr="image.png"/>
          <p:cNvPicPr>
            <a:picLocks noChangeAspect="1"/>
          </p:cNvPicPr>
          <p:nvPr/>
        </p:nvPicPr>
        <p:blipFill>
          <a:blip r:embed="rId2"/>
          <a:stretch>
            <a:fillRect/>
          </a:stretch>
        </p:blipFill>
        <p:spPr>
          <a:xfrm>
            <a:off x="2178665" y="1417320"/>
            <a:ext cx="7834364" cy="3611880"/>
          </a:xfrm>
          <a:prstGeom prst="rect">
            <a:avLst/>
          </a:prstGeom>
        </p:spPr>
      </p:pic>
      <p:sp>
        <p:nvSpPr>
          <p:cNvPr id="7" name="TextBox 6"/>
          <p:cNvSpPr txBox="1"/>
          <p:nvPr/>
        </p:nvSpPr>
        <p:spPr>
          <a:xfrm>
            <a:off x="822960" y="5120640"/>
            <a:ext cx="10515600" cy="1371600"/>
          </a:xfrm>
          <a:prstGeom prst="rect">
            <a:avLst/>
          </a:prstGeom>
          <a:noFill/>
        </p:spPr>
        <p:txBody>
          <a:bodyPr wrap="square" lIns="0" tIns="0">
            <a:spAutoFit/>
          </a:bodyPr>
          <a:lstStyle/>
          <a:p>
            <a:pPr>
              <a:lnSpc>
                <a:spcPct val="125000"/>
              </a:lnSpc>
              <a:spcAft>
                <a:spcPts val="1200"/>
              </a:spcAft>
            </a:pPr>
            <a:r>
              <a:rPr sz="1550">
                <a:solidFill>
                  <a:srgbClr val="1F2937"/>
                </a:solidFill>
                <a:latin typeface="Segoe UI"/>
              </a:rPr>
              <a:t>•  An autonomous agent is not a sentient being; it is code orchestrating prompts.</a:t>
            </a:r>
          </a:p>
          <a:p>
            <a:pPr>
              <a:lnSpc>
                <a:spcPct val="125000"/>
              </a:lnSpc>
              <a:spcAft>
                <a:spcPts val="1200"/>
              </a:spcAft>
            </a:pPr>
            <a:r>
              <a:rPr sz="1550">
                <a:solidFill>
                  <a:srgbClr val="1F2937"/>
                </a:solidFill>
                <a:latin typeface="Segoe UI"/>
              </a:rPr>
              <a:t>•  Multi-agent pipelines execute distinct prompts across clean, separate chat sessions.</a:t>
            </a:r>
          </a:p>
          <a:p>
            <a:pPr>
              <a:lnSpc>
                <a:spcPct val="125000"/>
              </a:lnSpc>
              <a:spcAft>
                <a:spcPts val="1200"/>
              </a:spcAft>
            </a:pPr>
            <a:r>
              <a:rPr sz="1550">
                <a:solidFill>
                  <a:srgbClr val="1F2937"/>
                </a:solidFill>
                <a:latin typeface="Segoe UI"/>
              </a:rPr>
              <a:t>•  Each session carries a specialized prompt, isolated context, and specific tools.</a:t>
            </a:r>
          </a:p>
          <a:p>
            <a:pPr>
              <a:lnSpc>
                <a:spcPct val="125000"/>
              </a:lnSpc>
              <a:spcAft>
                <a:spcPts val="1200"/>
              </a:spcAft>
            </a:pPr>
            <a:r>
              <a:rPr sz="1550">
                <a:solidFill>
                  <a:srgbClr val="1F2937"/>
                </a:solidFill>
                <a:latin typeface="Segoe UI"/>
              </a:rPr>
              <a:t>•  Data moves between sessions as structured tables or text files.</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CFB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548640"/>
            <a:ext cx="10515600" cy="731520"/>
          </a:xfrm>
          <a:prstGeom prst="rect">
            <a:avLst/>
          </a:prstGeom>
          <a:noFill/>
        </p:spPr>
        <p:txBody>
          <a:bodyPr wrap="square" lIns="0" tIns="0" rIns="0" bIns="0">
            <a:spAutoFit/>
          </a:bodyPr>
          <a:lstStyle/>
          <a:p>
            <a:pPr>
              <a:defRPr sz="2800" b="1">
                <a:solidFill>
                  <a:srgbClr val="1E1B4B"/>
                </a:solidFill>
                <a:latin typeface="Segoe UI"/>
              </a:defRPr>
            </a:pPr>
            <a:r>
              <a:t>Specialized Roles Outperform Mega-Prompts</a:t>
            </a:r>
          </a:p>
        </p:txBody>
      </p:sp>
      <p:sp>
        <p:nvSpPr>
          <p:cNvPr id="4" name="Rectangle 3"/>
          <p:cNvSpPr/>
          <p:nvPr/>
        </p:nvSpPr>
        <p:spPr>
          <a:xfrm>
            <a:off x="822960" y="1234440"/>
            <a:ext cx="10545775" cy="13716"/>
          </a:xfrm>
          <a:prstGeom prst="rect">
            <a:avLst/>
          </a:prstGeom>
          <a:solidFill>
            <a:srgbClr val="E5E7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601200" y="6309360"/>
            <a:ext cx="1737360" cy="365760"/>
          </a:xfrm>
          <a:prstGeom prst="rect">
            <a:avLst/>
          </a:prstGeom>
          <a:noFill/>
        </p:spPr>
        <p:txBody>
          <a:bodyPr wrap="none" rIns="0" bIns="0">
            <a:spAutoFit/>
          </a:bodyPr>
          <a:lstStyle/>
          <a:p>
            <a:pPr algn="r">
              <a:defRPr sz="1100">
                <a:solidFill>
                  <a:srgbClr val="6B7280"/>
                </a:solidFill>
                <a:latin typeface="Segoe UI"/>
              </a:defRPr>
            </a:pPr>
            <a:r>
              <a:t>50 / 65</a:t>
            </a:r>
          </a:p>
        </p:txBody>
      </p:sp>
      <p:sp>
        <p:nvSpPr>
          <p:cNvPr id="6" name="TextBox 5"/>
          <p:cNvSpPr txBox="1"/>
          <p:nvPr/>
        </p:nvSpPr>
        <p:spPr>
          <a:xfrm>
            <a:off x="822960" y="1508760"/>
            <a:ext cx="10515600" cy="4983480"/>
          </a:xfrm>
          <a:prstGeom prst="rect">
            <a:avLst/>
          </a:prstGeom>
          <a:noFill/>
        </p:spPr>
        <p:txBody>
          <a:bodyPr wrap="square" lIns="0" tIns="0">
            <a:spAutoFit/>
          </a:bodyPr>
          <a:lstStyle/>
          <a:p>
            <a:pPr>
              <a:lnSpc>
                <a:spcPct val="125000"/>
              </a:lnSpc>
              <a:spcAft>
                <a:spcPts val="1200"/>
              </a:spcAft>
            </a:pPr>
            <a:r>
              <a:rPr sz="1550">
                <a:solidFill>
                  <a:srgbClr val="1F2937"/>
                </a:solidFill>
                <a:latin typeface="Segoe UI"/>
              </a:rPr>
              <a:t>•  Single prompts asking for extraction, math, risk, and drafting collapse under load.</a:t>
            </a:r>
          </a:p>
          <a:p>
            <a:pPr>
              <a:lnSpc>
                <a:spcPct val="125000"/>
              </a:lnSpc>
              <a:spcAft>
                <a:spcPts val="1200"/>
              </a:spcAft>
            </a:pPr>
            <a:r>
              <a:rPr sz="1550">
                <a:solidFill>
                  <a:srgbClr val="1F2937"/>
                </a:solidFill>
                <a:latin typeface="Segoe UI"/>
              </a:rPr>
              <a:t>•  Attention scatters across conflicting instructions, raising error rates.</a:t>
            </a:r>
          </a:p>
          <a:p>
            <a:pPr>
              <a:lnSpc>
                <a:spcPct val="125000"/>
              </a:lnSpc>
              <a:spcAft>
                <a:spcPts val="1200"/>
              </a:spcAft>
            </a:pPr>
            <a:r>
              <a:rPr sz="1550">
                <a:solidFill>
                  <a:srgbClr val="1F2937"/>
                </a:solidFill>
                <a:latin typeface="Segoe UI"/>
              </a:rPr>
              <a:t>•  Splitting tasks across specialized roles mirrors professional organizational design.</a:t>
            </a:r>
          </a:p>
          <a:p>
            <a:pPr>
              <a:lnSpc>
                <a:spcPct val="125000"/>
              </a:lnSpc>
              <a:spcAft>
                <a:spcPts val="1200"/>
              </a:spcAft>
            </a:pPr>
            <a:r>
              <a:rPr sz="1550">
                <a:solidFill>
                  <a:srgbClr val="1F2937"/>
                </a:solidFill>
                <a:latin typeface="Segoe UI"/>
              </a:rPr>
              <a:t>•  Each role focuses on one job without distraction.</a:t>
            </a:r>
          </a:p>
          <a:p>
            <a:pPr>
              <a:lnSpc>
                <a:spcPct val="125000"/>
              </a:lnSpc>
              <a:spcAft>
                <a:spcPts val="1200"/>
              </a:spcAft>
            </a:pPr>
            <a:r>
              <a:rPr sz="1550">
                <a:solidFill>
                  <a:srgbClr val="1F2937"/>
                </a:solidFill>
                <a:latin typeface="Segoe UI"/>
              </a:rPr>
              <a:t>•  Multi-session pipelines achieve higher precision than all-in-one prompts.</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CFB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548640"/>
            <a:ext cx="10515600" cy="731520"/>
          </a:xfrm>
          <a:prstGeom prst="rect">
            <a:avLst/>
          </a:prstGeom>
          <a:noFill/>
        </p:spPr>
        <p:txBody>
          <a:bodyPr wrap="square" lIns="0" tIns="0" rIns="0" bIns="0">
            <a:spAutoFit/>
          </a:bodyPr>
          <a:lstStyle/>
          <a:p>
            <a:pPr>
              <a:defRPr sz="2800" b="1">
                <a:solidFill>
                  <a:srgbClr val="1E1B4B"/>
                </a:solidFill>
                <a:latin typeface="Segoe UI"/>
              </a:defRPr>
            </a:pPr>
            <a:r>
              <a:t>Four-Session Pipeline: From Data to Memo</a:t>
            </a:r>
          </a:p>
        </p:txBody>
      </p:sp>
      <p:sp>
        <p:nvSpPr>
          <p:cNvPr id="4" name="Rectangle 3"/>
          <p:cNvSpPr/>
          <p:nvPr/>
        </p:nvSpPr>
        <p:spPr>
          <a:xfrm>
            <a:off x="822960" y="1234440"/>
            <a:ext cx="10545775" cy="13716"/>
          </a:xfrm>
          <a:prstGeom prst="rect">
            <a:avLst/>
          </a:prstGeom>
          <a:solidFill>
            <a:srgbClr val="E5E7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601200" y="6309360"/>
            <a:ext cx="1737360" cy="365760"/>
          </a:xfrm>
          <a:prstGeom prst="rect">
            <a:avLst/>
          </a:prstGeom>
          <a:noFill/>
        </p:spPr>
        <p:txBody>
          <a:bodyPr wrap="none" rIns="0" bIns="0">
            <a:spAutoFit/>
          </a:bodyPr>
          <a:lstStyle/>
          <a:p>
            <a:pPr algn="r">
              <a:defRPr sz="1100">
                <a:solidFill>
                  <a:srgbClr val="6B7280"/>
                </a:solidFill>
                <a:latin typeface="Segoe UI"/>
              </a:defRPr>
            </a:pPr>
            <a:r>
              <a:t>51 / 65</a:t>
            </a:r>
          </a:p>
        </p:txBody>
      </p:sp>
      <p:sp>
        <p:nvSpPr>
          <p:cNvPr id="6" name="TextBox 5"/>
          <p:cNvSpPr txBox="1"/>
          <p:nvPr/>
        </p:nvSpPr>
        <p:spPr>
          <a:xfrm>
            <a:off x="822960" y="1508760"/>
            <a:ext cx="10515600" cy="4983480"/>
          </a:xfrm>
          <a:prstGeom prst="rect">
            <a:avLst/>
          </a:prstGeom>
          <a:noFill/>
        </p:spPr>
        <p:txBody>
          <a:bodyPr wrap="square" lIns="0" tIns="0">
            <a:spAutoFit/>
          </a:bodyPr>
          <a:lstStyle/>
          <a:p>
            <a:pPr>
              <a:lnSpc>
                <a:spcPct val="125000"/>
              </a:lnSpc>
              <a:spcAft>
                <a:spcPts val="1200"/>
              </a:spcAft>
            </a:pPr>
            <a:r>
              <a:rPr sz="1550">
                <a:solidFill>
                  <a:srgbClr val="1F2937"/>
                </a:solidFill>
                <a:latin typeface="Segoe UI"/>
              </a:rPr>
              <a:t>•  Session 1: The Extractor parses primary filings and pulls raw numbers with citations.</a:t>
            </a:r>
          </a:p>
          <a:p>
            <a:pPr>
              <a:lnSpc>
                <a:spcPct val="125000"/>
              </a:lnSpc>
              <a:spcAft>
                <a:spcPts val="1200"/>
              </a:spcAft>
            </a:pPr>
            <a:r>
              <a:rPr sz="1550">
                <a:solidFill>
                  <a:srgbClr val="1F2937"/>
                </a:solidFill>
                <a:latin typeface="Segoe UI"/>
              </a:rPr>
              <a:t>•  Session 2: The Calculator ingests extracted numbers and runs exact Python scripts.</a:t>
            </a:r>
          </a:p>
          <a:p>
            <a:pPr>
              <a:lnSpc>
                <a:spcPct val="125000"/>
              </a:lnSpc>
              <a:spcAft>
                <a:spcPts val="1200"/>
              </a:spcAft>
            </a:pPr>
            <a:r>
              <a:rPr sz="1550">
                <a:solidFill>
                  <a:srgbClr val="1F2937"/>
                </a:solidFill>
                <a:latin typeface="Segoe UI"/>
              </a:rPr>
              <a:t>•  Session 3: The Reviewer audits outputs against source files using the Four Checks.</a:t>
            </a:r>
          </a:p>
          <a:p>
            <a:pPr>
              <a:lnSpc>
                <a:spcPct val="125000"/>
              </a:lnSpc>
              <a:spcAft>
                <a:spcPts val="1200"/>
              </a:spcAft>
            </a:pPr>
            <a:r>
              <a:rPr sz="1550">
                <a:solidFill>
                  <a:srgbClr val="1F2937"/>
                </a:solidFill>
                <a:latin typeface="Segoe UI"/>
              </a:rPr>
              <a:t>•  Session 4: The Editor shapes verified figures into an executive investment briefing.</a:t>
            </a:r>
          </a:p>
          <a:p>
            <a:pPr>
              <a:lnSpc>
                <a:spcPct val="125000"/>
              </a:lnSpc>
              <a:spcAft>
                <a:spcPts val="1200"/>
              </a:spcAft>
            </a:pPr>
            <a:r>
              <a:rPr sz="1550">
                <a:solidFill>
                  <a:srgbClr val="1F2937"/>
                </a:solidFill>
                <a:latin typeface="Segoe UI"/>
              </a:rPr>
              <a:t>•  No single session has permission to skip intermediate verification gates.</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CFB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548640"/>
            <a:ext cx="10515600" cy="731520"/>
          </a:xfrm>
          <a:prstGeom prst="rect">
            <a:avLst/>
          </a:prstGeom>
          <a:noFill/>
        </p:spPr>
        <p:txBody>
          <a:bodyPr wrap="square" lIns="0" tIns="0" rIns="0" bIns="0">
            <a:spAutoFit/>
          </a:bodyPr>
          <a:lstStyle/>
          <a:p>
            <a:pPr>
              <a:defRPr sz="2800" b="1">
                <a:solidFill>
                  <a:srgbClr val="1E1B4B"/>
                </a:solidFill>
                <a:latin typeface="Segoe UI"/>
              </a:defRPr>
            </a:pPr>
            <a:r>
              <a:t>Defensive Systems Require Audit Dossiers</a:t>
            </a:r>
          </a:p>
        </p:txBody>
      </p:sp>
      <p:sp>
        <p:nvSpPr>
          <p:cNvPr id="4" name="Rectangle 3"/>
          <p:cNvSpPr/>
          <p:nvPr/>
        </p:nvSpPr>
        <p:spPr>
          <a:xfrm>
            <a:off x="822960" y="1234440"/>
            <a:ext cx="10545775" cy="13716"/>
          </a:xfrm>
          <a:prstGeom prst="rect">
            <a:avLst/>
          </a:prstGeom>
          <a:solidFill>
            <a:srgbClr val="E5E7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601200" y="6309360"/>
            <a:ext cx="1737360" cy="365760"/>
          </a:xfrm>
          <a:prstGeom prst="rect">
            <a:avLst/>
          </a:prstGeom>
          <a:noFill/>
        </p:spPr>
        <p:txBody>
          <a:bodyPr wrap="none" rIns="0" bIns="0">
            <a:spAutoFit/>
          </a:bodyPr>
          <a:lstStyle/>
          <a:p>
            <a:pPr algn="r">
              <a:defRPr sz="1100">
                <a:solidFill>
                  <a:srgbClr val="6B7280"/>
                </a:solidFill>
                <a:latin typeface="Segoe UI"/>
              </a:defRPr>
            </a:pPr>
            <a:r>
              <a:t>52 / 65</a:t>
            </a:r>
          </a:p>
        </p:txBody>
      </p:sp>
      <p:pic>
        <p:nvPicPr>
          <p:cNvPr id="6" name="Picture 5" descr="image.png"/>
          <p:cNvPicPr>
            <a:picLocks noChangeAspect="1"/>
          </p:cNvPicPr>
          <p:nvPr/>
        </p:nvPicPr>
        <p:blipFill>
          <a:blip r:embed="rId2"/>
          <a:stretch>
            <a:fillRect/>
          </a:stretch>
        </p:blipFill>
        <p:spPr>
          <a:xfrm>
            <a:off x="822960" y="1417320"/>
            <a:ext cx="10545775" cy="2419005"/>
          </a:xfrm>
          <a:prstGeom prst="rect">
            <a:avLst/>
          </a:prstGeom>
        </p:spPr>
      </p:pic>
      <p:sp>
        <p:nvSpPr>
          <p:cNvPr id="7" name="TextBox 6"/>
          <p:cNvSpPr txBox="1"/>
          <p:nvPr/>
        </p:nvSpPr>
        <p:spPr>
          <a:xfrm>
            <a:off x="822960" y="5120640"/>
            <a:ext cx="10515600" cy="1371600"/>
          </a:xfrm>
          <a:prstGeom prst="rect">
            <a:avLst/>
          </a:prstGeom>
          <a:noFill/>
        </p:spPr>
        <p:txBody>
          <a:bodyPr wrap="square" lIns="0" tIns="0">
            <a:spAutoFit/>
          </a:bodyPr>
          <a:lstStyle/>
          <a:p>
            <a:pPr>
              <a:lnSpc>
                <a:spcPct val="125000"/>
              </a:lnSpc>
              <a:spcAft>
                <a:spcPts val="1200"/>
              </a:spcAft>
            </a:pPr>
            <a:r>
              <a:rPr sz="1550">
                <a:solidFill>
                  <a:srgbClr val="1F2937"/>
                </a:solidFill>
                <a:latin typeface="Segoe UI"/>
              </a:rPr>
              <a:t>•  Regulated institutions must prove analytical lineage to supervisory authorities.</a:t>
            </a:r>
          </a:p>
          <a:p>
            <a:pPr>
              <a:lnSpc>
                <a:spcPct val="125000"/>
              </a:lnSpc>
              <a:spcAft>
                <a:spcPts val="1200"/>
              </a:spcAft>
            </a:pPr>
            <a:r>
              <a:rPr sz="1550">
                <a:solidFill>
                  <a:srgbClr val="1F2937"/>
                </a:solidFill>
                <a:latin typeface="Segoe UI"/>
              </a:rPr>
              <a:t>•  Re-running prompts years later cannot reproduce the same text because generation is stochastic.</a:t>
            </a:r>
          </a:p>
          <a:p>
            <a:pPr>
              <a:lnSpc>
                <a:spcPct val="125000"/>
              </a:lnSpc>
              <a:spcAft>
                <a:spcPts val="1200"/>
              </a:spcAft>
            </a:pPr>
            <a:r>
              <a:rPr sz="1550">
                <a:solidFill>
                  <a:srgbClr val="1F2937"/>
                </a:solidFill>
                <a:latin typeface="Segoe UI"/>
              </a:rPr>
              <a:t>•  Defensibility requires saving an immutable audit dossier when the memo is published.</a:t>
            </a:r>
          </a:p>
          <a:p>
            <a:pPr>
              <a:lnSpc>
                <a:spcPct val="125000"/>
              </a:lnSpc>
              <a:spcAft>
                <a:spcPts val="1200"/>
              </a:spcAft>
            </a:pPr>
            <a:r>
              <a:rPr sz="1550">
                <a:solidFill>
                  <a:srgbClr val="1F2937"/>
                </a:solidFill>
                <a:latin typeface="Segoe UI"/>
              </a:rPr>
              <a:t>•  The dossier packages frozen input files, execution logs, and supervisory signatures.</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CFB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548640"/>
            <a:ext cx="10515600" cy="731520"/>
          </a:xfrm>
          <a:prstGeom prst="rect">
            <a:avLst/>
          </a:prstGeom>
          <a:noFill/>
        </p:spPr>
        <p:txBody>
          <a:bodyPr wrap="square" lIns="0" tIns="0" rIns="0" bIns="0">
            <a:spAutoFit/>
          </a:bodyPr>
          <a:lstStyle/>
          <a:p>
            <a:pPr>
              <a:defRPr sz="2800" b="1">
                <a:solidFill>
                  <a:srgbClr val="1E1B4B"/>
                </a:solidFill>
                <a:latin typeface="Segoe UI"/>
              </a:defRPr>
            </a:pPr>
            <a:r>
              <a:t>Four Elements of an Audit Dossier</a:t>
            </a:r>
          </a:p>
        </p:txBody>
      </p:sp>
      <p:sp>
        <p:nvSpPr>
          <p:cNvPr id="4" name="Rectangle 3"/>
          <p:cNvSpPr/>
          <p:nvPr/>
        </p:nvSpPr>
        <p:spPr>
          <a:xfrm>
            <a:off x="822960" y="1234440"/>
            <a:ext cx="10545775" cy="13716"/>
          </a:xfrm>
          <a:prstGeom prst="rect">
            <a:avLst/>
          </a:prstGeom>
          <a:solidFill>
            <a:srgbClr val="E5E7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601200" y="6309360"/>
            <a:ext cx="1737360" cy="365760"/>
          </a:xfrm>
          <a:prstGeom prst="rect">
            <a:avLst/>
          </a:prstGeom>
          <a:noFill/>
        </p:spPr>
        <p:txBody>
          <a:bodyPr wrap="none" rIns="0" bIns="0">
            <a:spAutoFit/>
          </a:bodyPr>
          <a:lstStyle/>
          <a:p>
            <a:pPr algn="r">
              <a:defRPr sz="1100">
                <a:solidFill>
                  <a:srgbClr val="6B7280"/>
                </a:solidFill>
                <a:latin typeface="Segoe UI"/>
              </a:defRPr>
            </a:pPr>
            <a:r>
              <a:t>53 / 65</a:t>
            </a:r>
          </a:p>
        </p:txBody>
      </p:sp>
      <p:sp>
        <p:nvSpPr>
          <p:cNvPr id="6" name="TextBox 5"/>
          <p:cNvSpPr txBox="1"/>
          <p:nvPr/>
        </p:nvSpPr>
        <p:spPr>
          <a:xfrm>
            <a:off x="822960" y="1508760"/>
            <a:ext cx="10515600" cy="4983480"/>
          </a:xfrm>
          <a:prstGeom prst="rect">
            <a:avLst/>
          </a:prstGeom>
          <a:noFill/>
        </p:spPr>
        <p:txBody>
          <a:bodyPr wrap="square" lIns="0" tIns="0">
            <a:spAutoFit/>
          </a:bodyPr>
          <a:lstStyle/>
          <a:p>
            <a:pPr>
              <a:lnSpc>
                <a:spcPct val="125000"/>
              </a:lnSpc>
              <a:spcAft>
                <a:spcPts val="1200"/>
              </a:spcAft>
            </a:pPr>
            <a:r>
              <a:rPr sz="1550">
                <a:solidFill>
                  <a:srgbClr val="1F2937"/>
                </a:solidFill>
                <a:latin typeface="Segoe UI"/>
              </a:rPr>
              <a:t>•  Element 1: Input Hash Manifest saving SHA-256 signatures of files, prompts, and models.</a:t>
            </a:r>
          </a:p>
          <a:p>
            <a:pPr>
              <a:lnSpc>
                <a:spcPct val="125000"/>
              </a:lnSpc>
              <a:spcAft>
                <a:spcPts val="1200"/>
              </a:spcAft>
            </a:pPr>
            <a:r>
              <a:rPr sz="1550">
                <a:solidFill>
                  <a:srgbClr val="1F2937"/>
                </a:solidFill>
                <a:latin typeface="Segoe UI"/>
              </a:rPr>
              <a:t>•  Element 2: Execution Trace recording external tool payloads, Python code, and output logs.</a:t>
            </a:r>
          </a:p>
          <a:p>
            <a:pPr>
              <a:lnSpc>
                <a:spcPct val="125000"/>
              </a:lnSpc>
              <a:spcAft>
                <a:spcPts val="1200"/>
              </a:spcAft>
            </a:pPr>
            <a:r>
              <a:rPr sz="1550">
                <a:solidFill>
                  <a:srgbClr val="1F2937"/>
                </a:solidFill>
                <a:latin typeface="Segoe UI"/>
              </a:rPr>
              <a:t>•  Element 3: Reconciliation Table linking every stated metric to exact document coordinates.</a:t>
            </a:r>
          </a:p>
          <a:p>
            <a:pPr>
              <a:lnSpc>
                <a:spcPct val="125000"/>
              </a:lnSpc>
              <a:spcAft>
                <a:spcPts val="1200"/>
              </a:spcAft>
            </a:pPr>
            <a:r>
              <a:rPr sz="1550">
                <a:solidFill>
                  <a:srgbClr val="1F2937"/>
                </a:solidFill>
                <a:latin typeface="Segoe UI"/>
              </a:rPr>
              <a:t>•  Element 4: Supervisory Attestation capturing the timestamped signature of the human analyst.</a:t>
            </a:r>
          </a:p>
          <a:p>
            <a:pPr>
              <a:lnSpc>
                <a:spcPct val="125000"/>
              </a:lnSpc>
              <a:spcAft>
                <a:spcPts val="1200"/>
              </a:spcAft>
            </a:pPr>
            <a:r>
              <a:rPr sz="1550">
                <a:solidFill>
                  <a:srgbClr val="1F2937"/>
                </a:solidFill>
                <a:latin typeface="Segoe UI"/>
              </a:rPr>
              <a:t>•  This four-part package establishes unbroken chain-of-custody for every financial figure.</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CFB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548640"/>
            <a:ext cx="10515600" cy="731520"/>
          </a:xfrm>
          <a:prstGeom prst="rect">
            <a:avLst/>
          </a:prstGeom>
          <a:noFill/>
        </p:spPr>
        <p:txBody>
          <a:bodyPr wrap="square" lIns="0" tIns="0" rIns="0" bIns="0">
            <a:spAutoFit/>
          </a:bodyPr>
          <a:lstStyle/>
          <a:p>
            <a:pPr>
              <a:defRPr sz="2800" b="1">
                <a:solidFill>
                  <a:srgbClr val="1E1B4B"/>
                </a:solidFill>
                <a:latin typeface="Segoe UI"/>
              </a:defRPr>
            </a:pPr>
            <a:r>
              <a:t>Human Reviewer Retains Legal Liability</a:t>
            </a:r>
          </a:p>
        </p:txBody>
      </p:sp>
      <p:sp>
        <p:nvSpPr>
          <p:cNvPr id="4" name="Rectangle 3"/>
          <p:cNvSpPr/>
          <p:nvPr/>
        </p:nvSpPr>
        <p:spPr>
          <a:xfrm>
            <a:off x="822960" y="1234440"/>
            <a:ext cx="10545775" cy="13716"/>
          </a:xfrm>
          <a:prstGeom prst="rect">
            <a:avLst/>
          </a:prstGeom>
          <a:solidFill>
            <a:srgbClr val="E5E7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601200" y="6309360"/>
            <a:ext cx="1737360" cy="365760"/>
          </a:xfrm>
          <a:prstGeom prst="rect">
            <a:avLst/>
          </a:prstGeom>
          <a:noFill/>
        </p:spPr>
        <p:txBody>
          <a:bodyPr wrap="none" rIns="0" bIns="0">
            <a:spAutoFit/>
          </a:bodyPr>
          <a:lstStyle/>
          <a:p>
            <a:pPr algn="r">
              <a:defRPr sz="1100">
                <a:solidFill>
                  <a:srgbClr val="6B7280"/>
                </a:solidFill>
                <a:latin typeface="Segoe UI"/>
              </a:defRPr>
            </a:pPr>
            <a:r>
              <a:t>54 / 65</a:t>
            </a:r>
          </a:p>
        </p:txBody>
      </p:sp>
      <p:sp>
        <p:nvSpPr>
          <p:cNvPr id="6" name="TextBox 5"/>
          <p:cNvSpPr txBox="1"/>
          <p:nvPr/>
        </p:nvSpPr>
        <p:spPr>
          <a:xfrm>
            <a:off x="822960" y="1508760"/>
            <a:ext cx="10515600" cy="4983480"/>
          </a:xfrm>
          <a:prstGeom prst="rect">
            <a:avLst/>
          </a:prstGeom>
          <a:noFill/>
        </p:spPr>
        <p:txBody>
          <a:bodyPr wrap="square" lIns="0" tIns="0">
            <a:spAutoFit/>
          </a:bodyPr>
          <a:lstStyle/>
          <a:p>
            <a:pPr>
              <a:lnSpc>
                <a:spcPct val="125000"/>
              </a:lnSpc>
              <a:spcAft>
                <a:spcPts val="1200"/>
              </a:spcAft>
            </a:pPr>
            <a:r>
              <a:rPr sz="1550">
                <a:solidFill>
                  <a:srgbClr val="1F2937"/>
                </a:solidFill>
                <a:latin typeface="Segoe UI"/>
              </a:rPr>
              <a:t>•  Artificial intelligence algorithms cannot sign contracts or hold fiduciary duties.</a:t>
            </a:r>
          </a:p>
          <a:p>
            <a:pPr>
              <a:lnSpc>
                <a:spcPct val="125000"/>
              </a:lnSpc>
              <a:spcAft>
                <a:spcPts val="1200"/>
              </a:spcAft>
            </a:pPr>
            <a:r>
              <a:rPr sz="1550">
                <a:solidFill>
                  <a:srgbClr val="1F2937"/>
                </a:solidFill>
                <a:latin typeface="Segoe UI"/>
              </a:rPr>
              <a:t>•  Securities law places legal liability squarely on corporate officers and analysts.</a:t>
            </a:r>
          </a:p>
          <a:p>
            <a:pPr>
              <a:lnSpc>
                <a:spcPct val="125000"/>
              </a:lnSpc>
              <a:spcAft>
                <a:spcPts val="1200"/>
              </a:spcAft>
            </a:pPr>
            <a:r>
              <a:rPr sz="1550">
                <a:solidFill>
                  <a:srgbClr val="1F2937"/>
                </a:solidFill>
                <a:latin typeface="Segoe UI"/>
              </a:rPr>
              <a:t>•  An analyst cannot defend an inaccurate filing by blaming automated software.</a:t>
            </a:r>
          </a:p>
          <a:p>
            <a:pPr>
              <a:lnSpc>
                <a:spcPct val="125000"/>
              </a:lnSpc>
              <a:spcAft>
                <a:spcPts val="1200"/>
              </a:spcAft>
            </a:pPr>
            <a:r>
              <a:rPr sz="1550">
                <a:solidFill>
                  <a:srgbClr val="1F2937"/>
                </a:solidFill>
                <a:latin typeface="Segoe UI"/>
              </a:rPr>
              <a:t>•  AI speeds up drafting; human professionals verify and take responsibility.</a:t>
            </a:r>
          </a:p>
          <a:p>
            <a:pPr>
              <a:lnSpc>
                <a:spcPct val="125000"/>
              </a:lnSpc>
              <a:spcAft>
                <a:spcPts val="1200"/>
              </a:spcAft>
            </a:pPr>
            <a:r>
              <a:rPr sz="1550">
                <a:solidFill>
                  <a:srgbClr val="1F2937"/>
                </a:solidFill>
                <a:latin typeface="Segoe UI"/>
              </a:rPr>
              <a:t>•  Professional judgment and supervisory sign-off are legal obligations, not formalities.</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CFB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548640"/>
            <a:ext cx="10515600" cy="731520"/>
          </a:xfrm>
          <a:prstGeom prst="rect">
            <a:avLst/>
          </a:prstGeom>
          <a:noFill/>
        </p:spPr>
        <p:txBody>
          <a:bodyPr wrap="square" lIns="0" tIns="0" rIns="0" bIns="0">
            <a:spAutoFit/>
          </a:bodyPr>
          <a:lstStyle/>
          <a:p>
            <a:pPr>
              <a:defRPr sz="2800" b="1">
                <a:solidFill>
                  <a:srgbClr val="1E1B4B"/>
                </a:solidFill>
                <a:latin typeface="Segoe UI"/>
              </a:defRPr>
            </a:pPr>
            <a:r>
              <a:t>Lab 5: Two-Session Extraction and Cross-Check</a:t>
            </a:r>
          </a:p>
        </p:txBody>
      </p:sp>
      <p:sp>
        <p:nvSpPr>
          <p:cNvPr id="4" name="Rectangle 3"/>
          <p:cNvSpPr/>
          <p:nvPr/>
        </p:nvSpPr>
        <p:spPr>
          <a:xfrm>
            <a:off x="822960" y="1234440"/>
            <a:ext cx="10545775" cy="13716"/>
          </a:xfrm>
          <a:prstGeom prst="rect">
            <a:avLst/>
          </a:prstGeom>
          <a:solidFill>
            <a:srgbClr val="E5E7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601200" y="6309360"/>
            <a:ext cx="1737360" cy="365760"/>
          </a:xfrm>
          <a:prstGeom prst="rect">
            <a:avLst/>
          </a:prstGeom>
          <a:noFill/>
        </p:spPr>
        <p:txBody>
          <a:bodyPr wrap="none" rIns="0" bIns="0">
            <a:spAutoFit/>
          </a:bodyPr>
          <a:lstStyle/>
          <a:p>
            <a:pPr algn="r">
              <a:defRPr sz="1100">
                <a:solidFill>
                  <a:srgbClr val="6B7280"/>
                </a:solidFill>
                <a:latin typeface="Segoe UI"/>
              </a:defRPr>
            </a:pPr>
            <a:r>
              <a:t>55 / 65</a:t>
            </a:r>
          </a:p>
        </p:txBody>
      </p:sp>
      <p:sp>
        <p:nvSpPr>
          <p:cNvPr id="6" name="TextBox 5"/>
          <p:cNvSpPr txBox="1"/>
          <p:nvPr/>
        </p:nvSpPr>
        <p:spPr>
          <a:xfrm>
            <a:off x="822960" y="1508760"/>
            <a:ext cx="4297680" cy="4983480"/>
          </a:xfrm>
          <a:prstGeom prst="rect">
            <a:avLst/>
          </a:prstGeom>
          <a:noFill/>
        </p:spPr>
        <p:txBody>
          <a:bodyPr wrap="square" lIns="0" tIns="0">
            <a:spAutoFit/>
          </a:bodyPr>
          <a:lstStyle/>
          <a:p>
            <a:pPr>
              <a:lnSpc>
                <a:spcPct val="125000"/>
              </a:lnSpc>
              <a:spcAft>
                <a:spcPts val="1200"/>
              </a:spcAft>
            </a:pPr>
            <a:r>
              <a:rPr sz="1550">
                <a:solidFill>
                  <a:srgbClr val="1F2937"/>
                </a:solidFill>
                <a:latin typeface="Segoe UI"/>
              </a:rPr>
              <a:t>•  Time budget: 8 minutes hands-on in Goose.</a:t>
            </a:r>
          </a:p>
          <a:p>
            <a:pPr>
              <a:lnSpc>
                <a:spcPct val="125000"/>
              </a:lnSpc>
              <a:spcAft>
                <a:spcPts val="1200"/>
              </a:spcAft>
            </a:pPr>
            <a:r>
              <a:rPr sz="1550">
                <a:solidFill>
                  <a:srgbClr val="1F2937"/>
                </a:solidFill>
                <a:latin typeface="Segoe UI"/>
              </a:rPr>
              <a:t>•  Open two separate chat sessions in your Goose workspace.</a:t>
            </a:r>
          </a:p>
          <a:p>
            <a:pPr>
              <a:lnSpc>
                <a:spcPct val="125000"/>
              </a:lnSpc>
              <a:spcAft>
                <a:spcPts val="1200"/>
              </a:spcAft>
            </a:pPr>
            <a:r>
              <a:rPr sz="1550">
                <a:solidFill>
                  <a:srgbClr val="1F2937"/>
                </a:solidFill>
                <a:latin typeface="Segoe UI"/>
              </a:rPr>
              <a:t>•  In Session 1, run the Extractor prompt below.</a:t>
            </a:r>
          </a:p>
          <a:p>
            <a:pPr>
              <a:lnSpc>
                <a:spcPct val="125000"/>
              </a:lnSpc>
              <a:spcAft>
                <a:spcPts val="1200"/>
              </a:spcAft>
            </a:pPr>
            <a:r>
              <a:rPr sz="1550">
                <a:solidFill>
                  <a:srgbClr val="1F2937"/>
                </a:solidFill>
                <a:latin typeface="Segoe UI"/>
              </a:rPr>
              <a:t>•  Copy the structured JSON output into Session 2 and run the Reviewer prompt.</a:t>
            </a:r>
          </a:p>
          <a:p>
            <a:pPr>
              <a:lnSpc>
                <a:spcPct val="125000"/>
              </a:lnSpc>
              <a:spcAft>
                <a:spcPts val="1200"/>
              </a:spcAft>
            </a:pPr>
            <a:r>
              <a:rPr sz="1550">
                <a:solidFill>
                  <a:srgbClr val="1F2937"/>
                </a:solidFill>
                <a:latin typeface="Segoe UI"/>
              </a:rPr>
              <a:t>•  Have the Reviewer verify citations and check whether leverage violates the 3.50x ceiling.</a:t>
            </a:r>
          </a:p>
        </p:txBody>
      </p:sp>
      <p:sp>
        <p:nvSpPr>
          <p:cNvPr id="7" name="Rounded Rectangle 6"/>
          <p:cNvSpPr/>
          <p:nvPr/>
        </p:nvSpPr>
        <p:spPr>
          <a:xfrm>
            <a:off x="5394960" y="1508760"/>
            <a:ext cx="5943600" cy="1726184"/>
          </a:xfrm>
          <a:prstGeom prst="roundRect">
            <a:avLst/>
          </a:prstGeom>
          <a:solidFill>
            <a:srgbClr val="F3F4F6"/>
          </a:solidFill>
          <a:ln w="12700">
            <a:solidFill>
              <a:srgbClr val="D1D5D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23560" y="1673352"/>
            <a:ext cx="5486400" cy="1397000"/>
          </a:xfrm>
          <a:prstGeom prst="rect">
            <a:avLst/>
          </a:prstGeom>
          <a:noFill/>
        </p:spPr>
        <p:txBody>
          <a:bodyPr wrap="square" lIns="0" tIns="0" rIns="0" bIns="0">
            <a:spAutoFit/>
          </a:bodyPr>
          <a:lstStyle/>
          <a:p>
            <a:pPr>
              <a:lnSpc>
                <a:spcPct val="116000"/>
              </a:lnSpc>
            </a:pPr>
            <a:r>
              <a:rPr sz="950">
                <a:solidFill>
                  <a:srgbClr val="111827"/>
                </a:solidFill>
                <a:latin typeface="Consolas"/>
              </a:rPr>
              <a:t>Session</a:t>
            </a:r>
            <a:r>
              <a:rPr sz="950">
                <a:solidFill>
                  <a:srgbClr val="111827"/>
                </a:solidFill>
                <a:latin typeface="Consolas"/>
              </a:rPr>
              <a:t> </a:t>
            </a:r>
            <a:r>
              <a:rPr sz="950">
                <a:solidFill>
                  <a:srgbClr val="B45309"/>
                </a:solidFill>
                <a:latin typeface="Consolas"/>
              </a:rPr>
              <a:t>1</a:t>
            </a:r>
            <a:r>
              <a:rPr sz="950">
                <a:solidFill>
                  <a:srgbClr val="111827"/>
                </a:solidFill>
                <a:latin typeface="Consolas"/>
              </a:rPr>
              <a:t> </a:t>
            </a:r>
            <a:r>
              <a:rPr sz="950">
                <a:solidFill>
                  <a:srgbClr val="4B5563"/>
                </a:solidFill>
                <a:latin typeface="Consolas"/>
              </a:rPr>
              <a:t>(</a:t>
            </a:r>
            <a:r>
              <a:rPr sz="950">
                <a:solidFill>
                  <a:srgbClr val="111827"/>
                </a:solidFill>
                <a:latin typeface="Consolas"/>
              </a:rPr>
              <a:t>Extractor</a:t>
            </a:r>
            <a:r>
              <a:rPr sz="950">
                <a:solidFill>
                  <a:srgbClr val="4B5563"/>
                </a:solidFill>
                <a:latin typeface="Consolas"/>
              </a:rPr>
              <a:t>):</a:t>
            </a:r>
          </a:p>
          <a:p>
            <a:pPr>
              <a:lnSpc>
                <a:spcPct val="116000"/>
              </a:lnSpc>
            </a:pPr>
            <a:r>
              <a:rPr sz="950">
                <a:solidFill>
                  <a:srgbClr val="111827"/>
                </a:solidFill>
                <a:latin typeface="Consolas"/>
              </a:rPr>
              <a:t>Document</a:t>
            </a:r>
            <a:r>
              <a:rPr sz="950">
                <a:solidFill>
                  <a:srgbClr val="4B5563"/>
                </a:solidFill>
                <a:latin typeface="Consolas"/>
              </a:rPr>
              <a:t>:</a:t>
            </a:r>
            <a:r>
              <a:rPr sz="950">
                <a:solidFill>
                  <a:srgbClr val="111827"/>
                </a:solidFill>
                <a:latin typeface="Consolas"/>
              </a:rPr>
              <a:t> </a:t>
            </a:r>
            <a:r>
              <a:rPr sz="950">
                <a:solidFill>
                  <a:srgbClr val="4B5563"/>
                </a:solidFill>
                <a:latin typeface="Consolas"/>
              </a:rPr>
              <a:t>[</a:t>
            </a:r>
            <a:r>
              <a:rPr sz="950">
                <a:solidFill>
                  <a:srgbClr val="111827"/>
                </a:solidFill>
                <a:latin typeface="Consolas"/>
              </a:rPr>
              <a:t>Excerpt</a:t>
            </a:r>
            <a:r>
              <a:rPr sz="950">
                <a:solidFill>
                  <a:srgbClr val="111827"/>
                </a:solidFill>
                <a:latin typeface="Consolas"/>
              </a:rPr>
              <a:t> </a:t>
            </a:r>
            <a:r>
              <a:rPr sz="950">
                <a:solidFill>
                  <a:srgbClr val="111827"/>
                </a:solidFill>
                <a:latin typeface="Consolas"/>
              </a:rPr>
              <a:t>from</a:t>
            </a:r>
            <a:r>
              <a:rPr sz="950">
                <a:solidFill>
                  <a:srgbClr val="111827"/>
                </a:solidFill>
                <a:latin typeface="Consolas"/>
              </a:rPr>
              <a:t> </a:t>
            </a:r>
            <a:r>
              <a:rPr sz="950">
                <a:solidFill>
                  <a:srgbClr val="111827"/>
                </a:solidFill>
                <a:latin typeface="Consolas"/>
              </a:rPr>
              <a:t>Acme</a:t>
            </a:r>
            <a:r>
              <a:rPr sz="950">
                <a:solidFill>
                  <a:srgbClr val="111827"/>
                </a:solidFill>
                <a:latin typeface="Consolas"/>
              </a:rPr>
              <a:t> </a:t>
            </a:r>
            <a:r>
              <a:rPr sz="950">
                <a:solidFill>
                  <a:srgbClr val="111827"/>
                </a:solidFill>
                <a:latin typeface="Consolas"/>
              </a:rPr>
              <a:t>Industrial</a:t>
            </a:r>
            <a:r>
              <a:rPr sz="950">
                <a:solidFill>
                  <a:srgbClr val="111827"/>
                </a:solidFill>
                <a:latin typeface="Consolas"/>
              </a:rPr>
              <a:t> </a:t>
            </a:r>
            <a:r>
              <a:rPr sz="950">
                <a:solidFill>
                  <a:srgbClr val="111827"/>
                </a:solidFill>
                <a:latin typeface="Consolas"/>
              </a:rPr>
              <a:t>Technologies</a:t>
            </a:r>
            <a:r>
              <a:rPr sz="950">
                <a:solidFill>
                  <a:srgbClr val="111827"/>
                </a:solidFill>
                <a:latin typeface="Consolas"/>
              </a:rPr>
              <a:t> </a:t>
            </a:r>
            <a:r>
              <a:rPr sz="950">
                <a:solidFill>
                  <a:srgbClr val="B45309"/>
                </a:solidFill>
                <a:latin typeface="Consolas"/>
              </a:rPr>
              <a:t>10</a:t>
            </a:r>
            <a:r>
              <a:rPr sz="950">
                <a:solidFill>
                  <a:srgbClr val="111827"/>
                </a:solidFill>
                <a:latin typeface="Consolas"/>
              </a:rPr>
              <a:t>-K</a:t>
            </a:r>
            <a:r>
              <a:rPr sz="950">
                <a:solidFill>
                  <a:srgbClr val="4B5563"/>
                </a:solidFill>
                <a:latin typeface="Consolas"/>
              </a:rPr>
              <a:t>,</a:t>
            </a:r>
            <a:r>
              <a:rPr sz="950">
                <a:solidFill>
                  <a:srgbClr val="111827"/>
                </a:solidFill>
                <a:latin typeface="Consolas"/>
              </a:rPr>
              <a:t> </a:t>
            </a:r>
            <a:r>
              <a:rPr sz="950">
                <a:solidFill>
                  <a:srgbClr val="111827"/>
                </a:solidFill>
                <a:latin typeface="Consolas"/>
              </a:rPr>
              <a:t>Note</a:t>
            </a:r>
            <a:r>
              <a:rPr sz="950">
                <a:solidFill>
                  <a:srgbClr val="111827"/>
                </a:solidFill>
                <a:latin typeface="Consolas"/>
              </a:rPr>
              <a:t> </a:t>
            </a:r>
            <a:r>
              <a:rPr sz="950">
                <a:solidFill>
                  <a:srgbClr val="B45309"/>
                </a:solidFill>
                <a:latin typeface="Consolas"/>
              </a:rPr>
              <a:t>8</a:t>
            </a:r>
            <a:r>
              <a:rPr sz="950">
                <a:solidFill>
                  <a:srgbClr val="4B5563"/>
                </a:solidFill>
                <a:latin typeface="Consolas"/>
              </a:rPr>
              <a:t>:</a:t>
            </a:r>
          </a:p>
          <a:p>
            <a:pPr>
              <a:lnSpc>
                <a:spcPct val="116000"/>
              </a:lnSpc>
            </a:pPr>
            <a:r>
              <a:rPr sz="950">
                <a:solidFill>
                  <a:srgbClr val="047857"/>
                </a:solidFill>
                <a:latin typeface="Consolas"/>
              </a:rPr>
              <a:t>"Under the Senior Credit Facility, consolidated net funded debt to EBITDA shall not exceed 3.50x. Consolidated funded debt stood at $2,800 million against cash of $360 million. Trailing EBITDA reached $1,220 million. Consolidated fourth-quarter revenue totaled $4,280 million."</a:t>
            </a:r>
            <a:r>
              <a:rPr sz="950">
                <a:solidFill>
                  <a:srgbClr val="4B5563"/>
                </a:solidFill>
                <a:latin typeface="Consolas"/>
              </a:rPr>
              <a:t>]</a:t>
            </a:r>
          </a:p>
          <a:p>
            <a:pPr>
              <a:lnSpc>
                <a:spcPct val="116000"/>
              </a:lnSpc>
            </a:pPr>
            <a:r>
              <a:rPr sz="950">
                <a:solidFill>
                  <a:srgbClr val="111827"/>
                </a:solidFill>
                <a:latin typeface="Consolas"/>
              </a:rPr>
              <a:t>Instructions</a:t>
            </a:r>
            <a:r>
              <a:rPr sz="950">
                <a:solidFill>
                  <a:srgbClr val="4B5563"/>
                </a:solidFill>
                <a:latin typeface="Consolas"/>
              </a:rPr>
              <a:t>:</a:t>
            </a:r>
          </a:p>
          <a:p>
            <a:pPr>
              <a:lnSpc>
                <a:spcPct val="116000"/>
              </a:lnSpc>
            </a:pPr>
            <a:r>
              <a:rPr sz="950">
                <a:solidFill>
                  <a:srgbClr val="111827"/>
                </a:solidFill>
                <a:latin typeface="Consolas"/>
              </a:rPr>
              <a:t>Extract</a:t>
            </a:r>
            <a:r>
              <a:rPr sz="950">
                <a:solidFill>
                  <a:srgbClr val="111827"/>
                </a:solidFill>
                <a:latin typeface="Consolas"/>
              </a:rPr>
              <a:t> </a:t>
            </a:r>
            <a:r>
              <a:rPr sz="950">
                <a:solidFill>
                  <a:srgbClr val="111827"/>
                </a:solidFill>
                <a:latin typeface="Consolas"/>
              </a:rPr>
              <a:t>the</a:t>
            </a:r>
            <a:r>
              <a:rPr sz="950">
                <a:solidFill>
                  <a:srgbClr val="111827"/>
                </a:solidFill>
                <a:latin typeface="Consolas"/>
              </a:rPr>
              <a:t> </a:t>
            </a:r>
            <a:r>
              <a:rPr sz="950">
                <a:solidFill>
                  <a:srgbClr val="111827"/>
                </a:solidFill>
                <a:latin typeface="Consolas"/>
              </a:rPr>
              <a:t>metrics</a:t>
            </a:r>
            <a:r>
              <a:rPr sz="950">
                <a:solidFill>
                  <a:srgbClr val="111827"/>
                </a:solidFill>
                <a:latin typeface="Consolas"/>
              </a:rPr>
              <a:t> </a:t>
            </a:r>
            <a:r>
              <a:rPr sz="950">
                <a:solidFill>
                  <a:srgbClr val="111827"/>
                </a:solidFill>
                <a:latin typeface="Consolas"/>
              </a:rPr>
              <a:t>into</a:t>
            </a:r>
            <a:r>
              <a:rPr sz="950">
                <a:solidFill>
                  <a:srgbClr val="111827"/>
                </a:solidFill>
                <a:latin typeface="Consolas"/>
              </a:rPr>
              <a:t> </a:t>
            </a:r>
            <a:r>
              <a:rPr sz="950">
                <a:solidFill>
                  <a:srgbClr val="111827"/>
                </a:solidFill>
                <a:latin typeface="Consolas"/>
              </a:rPr>
              <a:t>a</a:t>
            </a:r>
            <a:r>
              <a:rPr sz="950">
                <a:solidFill>
                  <a:srgbClr val="111827"/>
                </a:solidFill>
                <a:latin typeface="Consolas"/>
              </a:rPr>
              <a:t> </a:t>
            </a:r>
            <a:r>
              <a:rPr sz="950">
                <a:solidFill>
                  <a:srgbClr val="111827"/>
                </a:solidFill>
                <a:latin typeface="Consolas"/>
              </a:rPr>
              <a:t>strict</a:t>
            </a:r>
            <a:r>
              <a:rPr sz="950">
                <a:solidFill>
                  <a:srgbClr val="111827"/>
                </a:solidFill>
                <a:latin typeface="Consolas"/>
              </a:rPr>
              <a:t> </a:t>
            </a:r>
            <a:r>
              <a:rPr sz="950">
                <a:solidFill>
                  <a:srgbClr val="111827"/>
                </a:solidFill>
                <a:latin typeface="Consolas"/>
              </a:rPr>
              <a:t>JSON</a:t>
            </a:r>
            <a:r>
              <a:rPr sz="950">
                <a:solidFill>
                  <a:srgbClr val="111827"/>
                </a:solidFill>
                <a:latin typeface="Consolas"/>
              </a:rPr>
              <a:t> </a:t>
            </a:r>
            <a:r>
              <a:rPr sz="950">
                <a:solidFill>
                  <a:srgbClr val="111827"/>
                </a:solidFill>
                <a:latin typeface="Consolas"/>
              </a:rPr>
              <a:t>object</a:t>
            </a:r>
            <a:r>
              <a:rPr sz="950">
                <a:solidFill>
                  <a:srgbClr val="4B5563"/>
                </a:solidFill>
                <a:latin typeface="Consolas"/>
              </a:rPr>
              <a:t>:</a:t>
            </a:r>
            <a:r>
              <a:rPr sz="950">
                <a:solidFill>
                  <a:srgbClr val="111827"/>
                </a:solidFill>
                <a:latin typeface="Consolas"/>
              </a:rPr>
              <a:t> </a:t>
            </a:r>
            <a:r>
              <a:rPr sz="950">
                <a:solidFill>
                  <a:srgbClr val="111827"/>
                </a:solidFill>
                <a:latin typeface="Consolas"/>
              </a:rPr>
              <a:t>company</a:t>
            </a:r>
            <a:r>
              <a:rPr sz="950">
                <a:solidFill>
                  <a:srgbClr val="4B5563"/>
                </a:solidFill>
                <a:latin typeface="Consolas"/>
              </a:rPr>
              <a:t>,</a:t>
            </a:r>
            <a:r>
              <a:rPr sz="950">
                <a:solidFill>
                  <a:srgbClr val="111827"/>
                </a:solidFill>
                <a:latin typeface="Consolas"/>
              </a:rPr>
              <a:t> </a:t>
            </a:r>
            <a:r>
              <a:rPr sz="950">
                <a:solidFill>
                  <a:srgbClr val="111827"/>
                </a:solidFill>
                <a:latin typeface="Consolas"/>
              </a:rPr>
              <a:t>revenue_millions</a:t>
            </a:r>
            <a:r>
              <a:rPr sz="950">
                <a:solidFill>
                  <a:srgbClr val="4B5563"/>
                </a:solidFill>
                <a:latin typeface="Consolas"/>
              </a:rPr>
              <a:t>,</a:t>
            </a:r>
            <a:r>
              <a:rPr sz="950">
                <a:solidFill>
                  <a:srgbClr val="111827"/>
                </a:solidFill>
                <a:latin typeface="Consolas"/>
              </a:rPr>
              <a:t> </a:t>
            </a:r>
            <a:r>
              <a:rPr sz="950">
                <a:solidFill>
                  <a:srgbClr val="111827"/>
                </a:solidFill>
                <a:latin typeface="Consolas"/>
              </a:rPr>
              <a:t>funded_debt_millions</a:t>
            </a:r>
            <a:r>
              <a:rPr sz="950">
                <a:solidFill>
                  <a:srgbClr val="4B5563"/>
                </a:solidFill>
                <a:latin typeface="Consolas"/>
              </a:rPr>
              <a:t>,</a:t>
            </a:r>
            <a:r>
              <a:rPr sz="950">
                <a:solidFill>
                  <a:srgbClr val="111827"/>
                </a:solidFill>
                <a:latin typeface="Consolas"/>
              </a:rPr>
              <a:t> </a:t>
            </a:r>
            <a:r>
              <a:rPr sz="950">
                <a:solidFill>
                  <a:srgbClr val="111827"/>
                </a:solidFill>
                <a:latin typeface="Consolas"/>
              </a:rPr>
              <a:t>cash_millions</a:t>
            </a:r>
            <a:r>
              <a:rPr sz="950">
                <a:solidFill>
                  <a:srgbClr val="4B5563"/>
                </a:solidFill>
                <a:latin typeface="Consolas"/>
              </a:rPr>
              <a:t>,</a:t>
            </a:r>
            <a:r>
              <a:rPr sz="950">
                <a:solidFill>
                  <a:srgbClr val="111827"/>
                </a:solidFill>
                <a:latin typeface="Consolas"/>
              </a:rPr>
              <a:t> </a:t>
            </a:r>
            <a:r>
              <a:rPr sz="950">
                <a:solidFill>
                  <a:srgbClr val="111827"/>
                </a:solidFill>
                <a:latin typeface="Consolas"/>
              </a:rPr>
              <a:t>trailing_ebitda_millions</a:t>
            </a:r>
            <a:r>
              <a:rPr sz="950">
                <a:solidFill>
                  <a:srgbClr val="4B5563"/>
                </a:solidFill>
                <a:latin typeface="Consolas"/>
              </a:rPr>
              <a:t>,</a:t>
            </a:r>
            <a:r>
              <a:rPr sz="950">
                <a:solidFill>
                  <a:srgbClr val="111827"/>
                </a:solidFill>
                <a:latin typeface="Consolas"/>
              </a:rPr>
              <a:t> </a:t>
            </a:r>
            <a:r>
              <a:rPr sz="950">
                <a:solidFill>
                  <a:srgbClr val="111827"/>
                </a:solidFill>
                <a:latin typeface="Consolas"/>
              </a:rPr>
              <a:t>covenant_ceiling.</a:t>
            </a:r>
          </a:p>
          <a:p>
            <a:pPr>
              <a:lnSpc>
                <a:spcPct val="116000"/>
              </a:lnSpc>
            </a:pPr>
            <a:r>
              <a:rPr sz="950">
                <a:latin typeface="Consolas"/>
              </a:rPr>
              <a:t> </a:t>
            </a:r>
          </a:p>
          <a:p>
            <a:pPr>
              <a:lnSpc>
                <a:spcPct val="116000"/>
              </a:lnSpc>
            </a:pPr>
            <a:r>
              <a:rPr sz="950">
                <a:solidFill>
                  <a:srgbClr val="111827"/>
                </a:solidFill>
                <a:latin typeface="Consolas"/>
              </a:rPr>
              <a:t>Session</a:t>
            </a:r>
            <a:r>
              <a:rPr sz="950">
                <a:solidFill>
                  <a:srgbClr val="111827"/>
                </a:solidFill>
                <a:latin typeface="Consolas"/>
              </a:rPr>
              <a:t> </a:t>
            </a:r>
            <a:r>
              <a:rPr sz="950">
                <a:solidFill>
                  <a:srgbClr val="B45309"/>
                </a:solidFill>
                <a:latin typeface="Consolas"/>
              </a:rPr>
              <a:t>2</a:t>
            </a:r>
            <a:r>
              <a:rPr sz="950">
                <a:solidFill>
                  <a:srgbClr val="111827"/>
                </a:solidFill>
                <a:latin typeface="Consolas"/>
              </a:rPr>
              <a:t> </a:t>
            </a:r>
            <a:r>
              <a:rPr sz="950">
                <a:solidFill>
                  <a:srgbClr val="4B5563"/>
                </a:solidFill>
                <a:latin typeface="Consolas"/>
              </a:rPr>
              <a:t>(</a:t>
            </a:r>
            <a:r>
              <a:rPr sz="950">
                <a:solidFill>
                  <a:srgbClr val="111827"/>
                </a:solidFill>
                <a:latin typeface="Consolas"/>
              </a:rPr>
              <a:t>Reviewer</a:t>
            </a:r>
            <a:r>
              <a:rPr sz="950">
                <a:solidFill>
                  <a:srgbClr val="4B5563"/>
                </a:solidFill>
                <a:latin typeface="Consolas"/>
              </a:rPr>
              <a:t>):</a:t>
            </a:r>
          </a:p>
          <a:p>
            <a:pPr>
              <a:lnSpc>
                <a:spcPct val="116000"/>
              </a:lnSpc>
            </a:pPr>
            <a:r>
              <a:rPr sz="950">
                <a:solidFill>
                  <a:srgbClr val="111827"/>
                </a:solidFill>
                <a:latin typeface="Consolas"/>
              </a:rPr>
              <a:t>Audit</a:t>
            </a:r>
            <a:r>
              <a:rPr sz="950">
                <a:solidFill>
                  <a:srgbClr val="111827"/>
                </a:solidFill>
                <a:latin typeface="Consolas"/>
              </a:rPr>
              <a:t> </a:t>
            </a:r>
            <a:r>
              <a:rPr sz="950">
                <a:solidFill>
                  <a:srgbClr val="111827"/>
                </a:solidFill>
                <a:latin typeface="Consolas"/>
              </a:rPr>
              <a:t>the</a:t>
            </a:r>
            <a:r>
              <a:rPr sz="950">
                <a:solidFill>
                  <a:srgbClr val="111827"/>
                </a:solidFill>
                <a:latin typeface="Consolas"/>
              </a:rPr>
              <a:t> </a:t>
            </a:r>
            <a:r>
              <a:rPr sz="950">
                <a:solidFill>
                  <a:srgbClr val="111827"/>
                </a:solidFill>
                <a:latin typeface="Consolas"/>
              </a:rPr>
              <a:t>extracted</a:t>
            </a:r>
            <a:r>
              <a:rPr sz="950">
                <a:solidFill>
                  <a:srgbClr val="111827"/>
                </a:solidFill>
                <a:latin typeface="Consolas"/>
              </a:rPr>
              <a:t> </a:t>
            </a:r>
            <a:r>
              <a:rPr sz="950">
                <a:solidFill>
                  <a:srgbClr val="111827"/>
                </a:solidFill>
                <a:latin typeface="Consolas"/>
              </a:rPr>
              <a:t>JSON</a:t>
            </a:r>
            <a:r>
              <a:rPr sz="950">
                <a:solidFill>
                  <a:srgbClr val="111827"/>
                </a:solidFill>
                <a:latin typeface="Consolas"/>
              </a:rPr>
              <a:t> </a:t>
            </a:r>
            <a:r>
              <a:rPr sz="950">
                <a:solidFill>
                  <a:srgbClr val="111827"/>
                </a:solidFill>
                <a:latin typeface="Consolas"/>
              </a:rPr>
              <a:t>payload</a:t>
            </a:r>
            <a:r>
              <a:rPr sz="950">
                <a:solidFill>
                  <a:srgbClr val="111827"/>
                </a:solidFill>
                <a:latin typeface="Consolas"/>
              </a:rPr>
              <a:t> </a:t>
            </a:r>
            <a:r>
              <a:rPr sz="950">
                <a:solidFill>
                  <a:srgbClr val="111827"/>
                </a:solidFill>
                <a:latin typeface="Consolas"/>
              </a:rPr>
              <a:t>against</a:t>
            </a:r>
            <a:r>
              <a:rPr sz="950">
                <a:solidFill>
                  <a:srgbClr val="111827"/>
                </a:solidFill>
                <a:latin typeface="Consolas"/>
              </a:rPr>
              <a:t> </a:t>
            </a:r>
            <a:r>
              <a:rPr sz="950">
                <a:solidFill>
                  <a:srgbClr val="111827"/>
                </a:solidFill>
                <a:latin typeface="Consolas"/>
              </a:rPr>
              <a:t>Note</a:t>
            </a:r>
            <a:r>
              <a:rPr sz="950">
                <a:solidFill>
                  <a:srgbClr val="111827"/>
                </a:solidFill>
                <a:latin typeface="Consolas"/>
              </a:rPr>
              <a:t> </a:t>
            </a:r>
            <a:r>
              <a:rPr sz="950">
                <a:solidFill>
                  <a:srgbClr val="B45309"/>
                </a:solidFill>
                <a:latin typeface="Consolas"/>
              </a:rPr>
              <a:t>8</a:t>
            </a:r>
            <a:r>
              <a:rPr sz="950">
                <a:solidFill>
                  <a:srgbClr val="111827"/>
                </a:solidFill>
                <a:latin typeface="Consolas"/>
              </a:rPr>
              <a:t>.</a:t>
            </a:r>
          </a:p>
          <a:p>
            <a:pPr>
              <a:lnSpc>
                <a:spcPct val="116000"/>
              </a:lnSpc>
            </a:pPr>
            <a:r>
              <a:rPr sz="950">
                <a:solidFill>
                  <a:srgbClr val="111827"/>
                </a:solidFill>
                <a:latin typeface="Consolas"/>
              </a:rPr>
              <a:t>Confirm</a:t>
            </a:r>
            <a:r>
              <a:rPr sz="950">
                <a:solidFill>
                  <a:srgbClr val="111827"/>
                </a:solidFill>
                <a:latin typeface="Consolas"/>
              </a:rPr>
              <a:t> </a:t>
            </a:r>
            <a:r>
              <a:rPr sz="950">
                <a:solidFill>
                  <a:srgbClr val="111827"/>
                </a:solidFill>
                <a:latin typeface="Consolas"/>
              </a:rPr>
              <a:t>whether</a:t>
            </a:r>
            <a:r>
              <a:rPr sz="950">
                <a:solidFill>
                  <a:srgbClr val="111827"/>
                </a:solidFill>
                <a:latin typeface="Consolas"/>
              </a:rPr>
              <a:t> </a:t>
            </a:r>
            <a:r>
              <a:rPr sz="950">
                <a:solidFill>
                  <a:srgbClr val="111827"/>
                </a:solidFill>
                <a:latin typeface="Consolas"/>
              </a:rPr>
              <a:t>net</a:t>
            </a:r>
            <a:r>
              <a:rPr sz="950">
                <a:solidFill>
                  <a:srgbClr val="111827"/>
                </a:solidFill>
                <a:latin typeface="Consolas"/>
              </a:rPr>
              <a:t> </a:t>
            </a:r>
            <a:r>
              <a:rPr sz="950">
                <a:solidFill>
                  <a:srgbClr val="111827"/>
                </a:solidFill>
                <a:latin typeface="Consolas"/>
              </a:rPr>
              <a:t>debt</a:t>
            </a:r>
            <a:r>
              <a:rPr sz="950">
                <a:solidFill>
                  <a:srgbClr val="111827"/>
                </a:solidFill>
                <a:latin typeface="Consolas"/>
              </a:rPr>
              <a:t> </a:t>
            </a:r>
            <a:r>
              <a:rPr sz="950">
                <a:solidFill>
                  <a:srgbClr val="4B5563"/>
                </a:solidFill>
                <a:latin typeface="Consolas"/>
              </a:rPr>
              <a:t>(</a:t>
            </a:r>
            <a:r>
              <a:rPr sz="950">
                <a:solidFill>
                  <a:srgbClr val="111827"/>
                </a:solidFill>
                <a:latin typeface="Consolas"/>
              </a:rPr>
              <a:t>$2</a:t>
            </a:r>
            <a:r>
              <a:rPr sz="950">
                <a:solidFill>
                  <a:srgbClr val="4B5563"/>
                </a:solidFill>
                <a:latin typeface="Consolas"/>
              </a:rPr>
              <a:t>,</a:t>
            </a:r>
            <a:r>
              <a:rPr sz="950">
                <a:solidFill>
                  <a:srgbClr val="111827"/>
                </a:solidFill>
                <a:latin typeface="Consolas"/>
              </a:rPr>
              <a:t>440M</a:t>
            </a:r>
            <a:r>
              <a:rPr sz="950">
                <a:solidFill>
                  <a:srgbClr val="4B5563"/>
                </a:solidFill>
                <a:latin typeface="Consolas"/>
              </a:rPr>
              <a:t>)</a:t>
            </a:r>
            <a:r>
              <a:rPr sz="950">
                <a:solidFill>
                  <a:srgbClr val="111827"/>
                </a:solidFill>
                <a:latin typeface="Consolas"/>
              </a:rPr>
              <a:t> </a:t>
            </a:r>
            <a:r>
              <a:rPr sz="950">
                <a:solidFill>
                  <a:srgbClr val="111827"/>
                </a:solidFill>
                <a:latin typeface="Consolas"/>
              </a:rPr>
              <a:t>divided</a:t>
            </a:r>
            <a:r>
              <a:rPr sz="950">
                <a:solidFill>
                  <a:srgbClr val="111827"/>
                </a:solidFill>
                <a:latin typeface="Consolas"/>
              </a:rPr>
              <a:t> </a:t>
            </a:r>
            <a:r>
              <a:rPr sz="950">
                <a:solidFill>
                  <a:srgbClr val="111827"/>
                </a:solidFill>
                <a:latin typeface="Consolas"/>
              </a:rPr>
              <a:t>by</a:t>
            </a:r>
            <a:r>
              <a:rPr sz="950">
                <a:solidFill>
                  <a:srgbClr val="111827"/>
                </a:solidFill>
                <a:latin typeface="Consolas"/>
              </a:rPr>
              <a:t> </a:t>
            </a:r>
            <a:r>
              <a:rPr sz="950">
                <a:solidFill>
                  <a:srgbClr val="111827"/>
                </a:solidFill>
                <a:latin typeface="Consolas"/>
              </a:rPr>
              <a:t>EBITDA</a:t>
            </a:r>
            <a:r>
              <a:rPr sz="950">
                <a:solidFill>
                  <a:srgbClr val="111827"/>
                </a:solidFill>
                <a:latin typeface="Consolas"/>
              </a:rPr>
              <a:t> </a:t>
            </a:r>
            <a:r>
              <a:rPr sz="950">
                <a:solidFill>
                  <a:srgbClr val="4B5563"/>
                </a:solidFill>
                <a:latin typeface="Consolas"/>
              </a:rPr>
              <a:t>(</a:t>
            </a:r>
            <a:r>
              <a:rPr sz="950">
                <a:solidFill>
                  <a:srgbClr val="111827"/>
                </a:solidFill>
                <a:latin typeface="Consolas"/>
              </a:rPr>
              <a:t>$1</a:t>
            </a:r>
            <a:r>
              <a:rPr sz="950">
                <a:solidFill>
                  <a:srgbClr val="4B5563"/>
                </a:solidFill>
                <a:latin typeface="Consolas"/>
              </a:rPr>
              <a:t>,</a:t>
            </a:r>
            <a:r>
              <a:rPr sz="950">
                <a:solidFill>
                  <a:srgbClr val="111827"/>
                </a:solidFill>
                <a:latin typeface="Consolas"/>
              </a:rPr>
              <a:t>220M</a:t>
            </a:r>
            <a:r>
              <a:rPr sz="950">
                <a:solidFill>
                  <a:srgbClr val="4B5563"/>
                </a:solidFill>
                <a:latin typeface="Consolas"/>
              </a:rPr>
              <a:t>)</a:t>
            </a:r>
            <a:r>
              <a:rPr sz="950">
                <a:solidFill>
                  <a:srgbClr val="111827"/>
                </a:solidFill>
                <a:latin typeface="Consolas"/>
              </a:rPr>
              <a:t> </a:t>
            </a:r>
            <a:r>
              <a:rPr sz="950">
                <a:solidFill>
                  <a:srgbClr val="111827"/>
                </a:solidFill>
                <a:latin typeface="Consolas"/>
              </a:rPr>
              <a:t>satisfies</a:t>
            </a:r>
            <a:r>
              <a:rPr sz="950">
                <a:solidFill>
                  <a:srgbClr val="111827"/>
                </a:solidFill>
                <a:latin typeface="Consolas"/>
              </a:rPr>
              <a:t> </a:t>
            </a:r>
            <a:r>
              <a:rPr sz="950">
                <a:solidFill>
                  <a:srgbClr val="111827"/>
                </a:solidFill>
                <a:latin typeface="Consolas"/>
              </a:rPr>
              <a:t>the</a:t>
            </a:r>
            <a:r>
              <a:rPr sz="950">
                <a:solidFill>
                  <a:srgbClr val="111827"/>
                </a:solidFill>
                <a:latin typeface="Consolas"/>
              </a:rPr>
              <a:t> </a:t>
            </a:r>
            <a:r>
              <a:rPr sz="950">
                <a:solidFill>
                  <a:srgbClr val="B45309"/>
                </a:solidFill>
                <a:latin typeface="Consolas"/>
              </a:rPr>
              <a:t>3</a:t>
            </a:r>
            <a:r>
              <a:rPr sz="950">
                <a:solidFill>
                  <a:srgbClr val="111827"/>
                </a:solidFill>
                <a:latin typeface="Consolas"/>
              </a:rPr>
              <a:t>.50x</a:t>
            </a:r>
            <a:r>
              <a:rPr sz="950">
                <a:solidFill>
                  <a:srgbClr val="111827"/>
                </a:solidFill>
                <a:latin typeface="Consolas"/>
              </a:rPr>
              <a:t> </a:t>
            </a:r>
            <a:r>
              <a:rPr sz="950">
                <a:solidFill>
                  <a:srgbClr val="111827"/>
                </a:solidFill>
                <a:latin typeface="Consolas"/>
              </a:rPr>
              <a:t>covenant.</a:t>
            </a:r>
          </a:p>
          <a:p>
            <a:pPr>
              <a:lnSpc>
                <a:spcPct val="116000"/>
              </a:lnSpc>
            </a:pPr>
            <a:r>
              <a:rPr sz="950">
                <a:solidFill>
                  <a:srgbClr val="111827"/>
                </a:solidFill>
                <a:latin typeface="Consolas"/>
              </a:rPr>
              <a:t>Output</a:t>
            </a:r>
            <a:r>
              <a:rPr sz="950">
                <a:solidFill>
                  <a:srgbClr val="111827"/>
                </a:solidFill>
                <a:latin typeface="Consolas"/>
              </a:rPr>
              <a:t> </a:t>
            </a:r>
            <a:r>
              <a:rPr sz="950">
                <a:solidFill>
                  <a:srgbClr val="111827"/>
                </a:solidFill>
                <a:latin typeface="Consolas"/>
              </a:rPr>
              <a:t>an</a:t>
            </a:r>
            <a:r>
              <a:rPr sz="950">
                <a:solidFill>
                  <a:srgbClr val="111827"/>
                </a:solidFill>
                <a:latin typeface="Consolas"/>
              </a:rPr>
              <a:t> </a:t>
            </a:r>
            <a:r>
              <a:rPr sz="950">
                <a:solidFill>
                  <a:srgbClr val="111827"/>
                </a:solidFill>
                <a:latin typeface="Consolas"/>
              </a:rPr>
              <a:t>itemized</a:t>
            </a:r>
            <a:r>
              <a:rPr sz="950">
                <a:solidFill>
                  <a:srgbClr val="111827"/>
                </a:solidFill>
                <a:latin typeface="Consolas"/>
              </a:rPr>
              <a:t> </a:t>
            </a:r>
            <a:r>
              <a:rPr sz="950">
                <a:solidFill>
                  <a:srgbClr val="111827"/>
                </a:solidFill>
                <a:latin typeface="Consolas"/>
              </a:rPr>
              <a:t>verification</a:t>
            </a:r>
            <a:r>
              <a:rPr sz="950">
                <a:solidFill>
                  <a:srgbClr val="111827"/>
                </a:solidFill>
                <a:latin typeface="Consolas"/>
              </a:rPr>
              <a:t> </a:t>
            </a:r>
            <a:r>
              <a:rPr sz="950">
                <a:solidFill>
                  <a:srgbClr val="111827"/>
                </a:solidFill>
                <a:latin typeface="Consolas"/>
              </a:rPr>
              <a:t>log</a:t>
            </a:r>
            <a:r>
              <a:rPr sz="950">
                <a:solidFill>
                  <a:srgbClr val="111827"/>
                </a:solidFill>
                <a:latin typeface="Consolas"/>
              </a:rPr>
              <a:t> </a:t>
            </a:r>
            <a:r>
              <a:rPr sz="950">
                <a:solidFill>
                  <a:srgbClr val="111827"/>
                </a:solidFill>
                <a:latin typeface="Consolas"/>
              </a:rPr>
              <a:t>with</a:t>
            </a:r>
            <a:r>
              <a:rPr sz="950">
                <a:solidFill>
                  <a:srgbClr val="111827"/>
                </a:solidFill>
                <a:latin typeface="Consolas"/>
              </a:rPr>
              <a:t> </a:t>
            </a:r>
            <a:r>
              <a:rPr sz="950">
                <a:solidFill>
                  <a:srgbClr val="111827"/>
                </a:solidFill>
                <a:latin typeface="Consolas"/>
              </a:rPr>
              <a:t>PASS</a:t>
            </a:r>
            <a:r>
              <a:rPr sz="950">
                <a:solidFill>
                  <a:srgbClr val="111827"/>
                </a:solidFill>
                <a:latin typeface="Consolas"/>
              </a:rPr>
              <a:t> </a:t>
            </a:r>
            <a:r>
              <a:rPr sz="950">
                <a:solidFill>
                  <a:srgbClr val="111827"/>
                </a:solidFill>
                <a:latin typeface="Consolas"/>
              </a:rPr>
              <a:t>or</a:t>
            </a:r>
            <a:r>
              <a:rPr sz="950">
                <a:solidFill>
                  <a:srgbClr val="111827"/>
                </a:solidFill>
                <a:latin typeface="Consolas"/>
              </a:rPr>
              <a:t> </a:t>
            </a:r>
            <a:r>
              <a:rPr sz="950">
                <a:solidFill>
                  <a:srgbClr val="111827"/>
                </a:solidFill>
                <a:latin typeface="Consolas"/>
              </a:rPr>
              <a:t>FAIL</a:t>
            </a:r>
            <a:r>
              <a:rPr sz="950">
                <a:solidFill>
                  <a:srgbClr val="111827"/>
                </a:solidFill>
                <a:latin typeface="Consolas"/>
              </a:rPr>
              <a:t> </a:t>
            </a:r>
            <a:r>
              <a:rPr sz="950">
                <a:solidFill>
                  <a:srgbClr val="111827"/>
                </a:solidFill>
                <a:latin typeface="Consolas"/>
              </a:rPr>
              <a:t>status.</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CFB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548640"/>
            <a:ext cx="10515600" cy="731520"/>
          </a:xfrm>
          <a:prstGeom prst="rect">
            <a:avLst/>
          </a:prstGeom>
          <a:noFill/>
        </p:spPr>
        <p:txBody>
          <a:bodyPr wrap="square" lIns="0" tIns="0" rIns="0" bIns="0">
            <a:spAutoFit/>
          </a:bodyPr>
          <a:lstStyle/>
          <a:p>
            <a:pPr>
              <a:defRPr sz="2800" b="1">
                <a:solidFill>
                  <a:srgbClr val="1E1B4B"/>
                </a:solidFill>
                <a:latin typeface="Segoe UI"/>
              </a:defRPr>
            </a:pPr>
            <a:r>
              <a:t>Executive Rule: Automated Reports Need Lineage</a:t>
            </a:r>
          </a:p>
        </p:txBody>
      </p:sp>
      <p:sp>
        <p:nvSpPr>
          <p:cNvPr id="4" name="Rectangle 3"/>
          <p:cNvSpPr/>
          <p:nvPr/>
        </p:nvSpPr>
        <p:spPr>
          <a:xfrm>
            <a:off x="822960" y="1234440"/>
            <a:ext cx="10545775" cy="13716"/>
          </a:xfrm>
          <a:prstGeom prst="rect">
            <a:avLst/>
          </a:prstGeom>
          <a:solidFill>
            <a:srgbClr val="E5E7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601200" y="6309360"/>
            <a:ext cx="1737360" cy="365760"/>
          </a:xfrm>
          <a:prstGeom prst="rect">
            <a:avLst/>
          </a:prstGeom>
          <a:noFill/>
        </p:spPr>
        <p:txBody>
          <a:bodyPr wrap="none" rIns="0" bIns="0">
            <a:spAutoFit/>
          </a:bodyPr>
          <a:lstStyle/>
          <a:p>
            <a:pPr algn="r">
              <a:defRPr sz="1100">
                <a:solidFill>
                  <a:srgbClr val="6B7280"/>
                </a:solidFill>
                <a:latin typeface="Segoe UI"/>
              </a:defRPr>
            </a:pPr>
            <a:r>
              <a:t>56 / 65</a:t>
            </a:r>
          </a:p>
        </p:txBody>
      </p:sp>
      <p:sp>
        <p:nvSpPr>
          <p:cNvPr id="6" name="TextBox 5"/>
          <p:cNvSpPr txBox="1"/>
          <p:nvPr/>
        </p:nvSpPr>
        <p:spPr>
          <a:xfrm>
            <a:off x="822960" y="1508760"/>
            <a:ext cx="10515600" cy="4983480"/>
          </a:xfrm>
          <a:prstGeom prst="rect">
            <a:avLst/>
          </a:prstGeom>
          <a:noFill/>
        </p:spPr>
        <p:txBody>
          <a:bodyPr wrap="square" lIns="0" tIns="0">
            <a:spAutoFit/>
          </a:bodyPr>
          <a:lstStyle/>
          <a:p>
            <a:pPr>
              <a:lnSpc>
                <a:spcPct val="125000"/>
              </a:lnSpc>
              <a:spcAft>
                <a:spcPts val="1200"/>
              </a:spcAft>
            </a:pPr>
            <a:r>
              <a:rPr sz="1550">
                <a:solidFill>
                  <a:srgbClr val="1F2937"/>
                </a:solidFill>
                <a:latin typeface="Segoe UI"/>
              </a:rPr>
              <a:t>•  Require audit dossiers for all publications that use artificial intelligence.</a:t>
            </a:r>
          </a:p>
          <a:p>
            <a:pPr>
              <a:lnSpc>
                <a:spcPct val="125000"/>
              </a:lnSpc>
              <a:spcAft>
                <a:spcPts val="1200"/>
              </a:spcAft>
            </a:pPr>
            <a:r>
              <a:rPr sz="1550">
                <a:solidFill>
                  <a:srgbClr val="1F2937"/>
                </a:solidFill>
                <a:latin typeface="Segoe UI"/>
              </a:rPr>
              <a:t>•  Store prompt records, model version identifiers, and tool logs in compliance archives.</a:t>
            </a:r>
          </a:p>
          <a:p>
            <a:pPr>
              <a:lnSpc>
                <a:spcPct val="125000"/>
              </a:lnSpc>
              <a:spcAft>
                <a:spcPts val="1200"/>
              </a:spcAft>
            </a:pPr>
            <a:r>
              <a:rPr sz="1550">
                <a:solidFill>
                  <a:srgbClr val="1F2937"/>
                </a:solidFill>
                <a:latin typeface="Segoe UI"/>
              </a:rPr>
              <a:t>•  Require dual-analyst sign-off on AI work that informs investment committee decisions.</a:t>
            </a:r>
          </a:p>
          <a:p>
            <a:pPr>
              <a:lnSpc>
                <a:spcPct val="125000"/>
              </a:lnSpc>
              <a:spcAft>
                <a:spcPts val="1200"/>
              </a:spcAft>
            </a:pPr>
            <a:r>
              <a:rPr sz="1550">
                <a:solidFill>
                  <a:srgbClr val="1F2937"/>
                </a:solidFill>
                <a:latin typeface="Segoe UI"/>
              </a:rPr>
              <a:t>•  Train compliance officers to inspect code execution logs and reconciliation tables.</a:t>
            </a:r>
          </a:p>
          <a:p>
            <a:pPr>
              <a:lnSpc>
                <a:spcPct val="125000"/>
              </a:lnSpc>
              <a:spcAft>
                <a:spcPts val="1200"/>
              </a:spcAft>
            </a:pPr>
            <a:r>
              <a:rPr sz="1550">
                <a:solidFill>
                  <a:srgbClr val="1F2937"/>
                </a:solidFill>
                <a:latin typeface="Segoe UI"/>
              </a:rPr>
              <a:t>•  Build audit defensibility into your software workflows before deployment.</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CFB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548640"/>
            <a:ext cx="10515600" cy="731520"/>
          </a:xfrm>
          <a:prstGeom prst="rect">
            <a:avLst/>
          </a:prstGeom>
          <a:noFill/>
        </p:spPr>
        <p:txBody>
          <a:bodyPr wrap="square" lIns="0" tIns="0" rIns="0" bIns="0">
            <a:spAutoFit/>
          </a:bodyPr>
          <a:lstStyle/>
          <a:p>
            <a:pPr>
              <a:defRPr sz="2800" b="1">
                <a:solidFill>
                  <a:srgbClr val="1E1B4B"/>
                </a:solidFill>
                <a:latin typeface="Segoe UI"/>
              </a:defRPr>
            </a:pPr>
            <a:r>
              <a:t>Morning Conclusion: Questions and Working Lunch</a:t>
            </a:r>
          </a:p>
        </p:txBody>
      </p:sp>
      <p:sp>
        <p:nvSpPr>
          <p:cNvPr id="4" name="Rectangle 3"/>
          <p:cNvSpPr/>
          <p:nvPr/>
        </p:nvSpPr>
        <p:spPr>
          <a:xfrm>
            <a:off x="822960" y="1234440"/>
            <a:ext cx="10545775" cy="13716"/>
          </a:xfrm>
          <a:prstGeom prst="rect">
            <a:avLst/>
          </a:prstGeom>
          <a:solidFill>
            <a:srgbClr val="E5E7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601200" y="6309360"/>
            <a:ext cx="1737360" cy="365760"/>
          </a:xfrm>
          <a:prstGeom prst="rect">
            <a:avLst/>
          </a:prstGeom>
          <a:noFill/>
        </p:spPr>
        <p:txBody>
          <a:bodyPr wrap="none" rIns="0" bIns="0">
            <a:spAutoFit/>
          </a:bodyPr>
          <a:lstStyle/>
          <a:p>
            <a:pPr algn="r">
              <a:defRPr sz="1100">
                <a:solidFill>
                  <a:srgbClr val="6B7280"/>
                </a:solidFill>
                <a:latin typeface="Segoe UI"/>
              </a:defRPr>
            </a:pPr>
            <a:r>
              <a:t>57 / 65</a:t>
            </a:r>
          </a:p>
        </p:txBody>
      </p:sp>
      <p:sp>
        <p:nvSpPr>
          <p:cNvPr id="6" name="TextBox 5"/>
          <p:cNvSpPr txBox="1"/>
          <p:nvPr/>
        </p:nvSpPr>
        <p:spPr>
          <a:xfrm>
            <a:off x="822960" y="1508760"/>
            <a:ext cx="10515600" cy="4983480"/>
          </a:xfrm>
          <a:prstGeom prst="rect">
            <a:avLst/>
          </a:prstGeom>
          <a:noFill/>
        </p:spPr>
        <p:txBody>
          <a:bodyPr wrap="square" lIns="0" tIns="0">
            <a:spAutoFit/>
          </a:bodyPr>
          <a:lstStyle/>
          <a:p>
            <a:pPr>
              <a:lnSpc>
                <a:spcPct val="125000"/>
              </a:lnSpc>
              <a:spcAft>
                <a:spcPts val="1200"/>
              </a:spcAft>
            </a:pPr>
            <a:r>
              <a:rPr sz="1550">
                <a:solidFill>
                  <a:srgbClr val="1F2937"/>
                </a:solidFill>
                <a:latin typeface="Segoe UI"/>
              </a:rPr>
              <a:t>•  </a:t>
            </a:r>
            <a:r>
              <a:rPr sz="1550" b="1">
                <a:solidFill>
                  <a:srgbClr val="1F2937"/>
                </a:solidFill>
                <a:latin typeface="Segoe UI"/>
              </a:rPr>
              <a:t>SCHEDULE</a:t>
            </a:r>
            <a:r>
              <a:rPr sz="1550">
                <a:solidFill>
                  <a:srgbClr val="1F2937"/>
                </a:solidFill>
                <a:latin typeface="Segoe UI"/>
              </a:rPr>
              <a:t>: </a:t>
            </a:r>
            <a:r>
              <a:rPr sz="1550" b="1">
                <a:solidFill>
                  <a:srgbClr val="1F2937"/>
                </a:solidFill>
                <a:latin typeface="Segoe UI"/>
              </a:rPr>
              <a:t>LUNCH BREAK: 12:30 PM TO 1:15 PM (45 MINUTES)</a:t>
            </a:r>
          </a:p>
          <a:p>
            <a:pPr>
              <a:lnSpc>
                <a:spcPct val="125000"/>
              </a:lnSpc>
              <a:spcAft>
                <a:spcPts val="1200"/>
              </a:spcAft>
            </a:pPr>
            <a:r>
              <a:rPr sz="1550">
                <a:solidFill>
                  <a:srgbClr val="1F2937"/>
                </a:solidFill>
                <a:latin typeface="Segoe UI"/>
              </a:rPr>
              <a:t>•  </a:t>
            </a:r>
            <a:r>
              <a:rPr sz="1550" b="1">
                <a:solidFill>
                  <a:srgbClr val="1F2937"/>
                </a:solidFill>
                <a:latin typeface="Segoe UI"/>
              </a:rPr>
              <a:t>Target Clock</a:t>
            </a:r>
            <a:r>
              <a:rPr sz="1550">
                <a:solidFill>
                  <a:srgbClr val="1F2937"/>
                </a:solidFill>
                <a:latin typeface="Segoe UI"/>
              </a:rPr>
              <a:t>: Concludes at </a:t>
            </a:r>
            <a:r>
              <a:rPr sz="1550" b="1">
                <a:solidFill>
                  <a:srgbClr val="1F2937"/>
                </a:solidFill>
                <a:latin typeface="Segoe UI"/>
              </a:rPr>
              <a:t>12:30 PM</a:t>
            </a:r>
            <a:r>
              <a:rPr sz="1550">
                <a:solidFill>
                  <a:srgbClr val="1F2937"/>
                </a:solidFill>
                <a:latin typeface="Segoe UI"/>
              </a:rPr>
              <a:t>.</a:t>
            </a:r>
          </a:p>
          <a:p>
            <a:pPr>
              <a:lnSpc>
                <a:spcPct val="125000"/>
              </a:lnSpc>
              <a:spcAft>
                <a:spcPts val="1200"/>
              </a:spcAft>
            </a:pPr>
            <a:r>
              <a:rPr sz="1550">
                <a:solidFill>
                  <a:srgbClr val="1F2937"/>
                </a:solidFill>
                <a:latin typeface="Segoe UI"/>
              </a:rPr>
              <a:t>•  Break for lunch and step away from your screens.</a:t>
            </a:r>
          </a:p>
          <a:p>
            <a:pPr>
              <a:lnSpc>
                <a:spcPct val="125000"/>
              </a:lnSpc>
              <a:spcAft>
                <a:spcPts val="1200"/>
              </a:spcAft>
            </a:pPr>
            <a:r>
              <a:rPr sz="1550">
                <a:solidFill>
                  <a:srgbClr val="1F2937"/>
                </a:solidFill>
                <a:latin typeface="Segoe UI"/>
              </a:rPr>
              <a:t>•  Next block: Afternoon Creative Session starts promptly at 1:15 PM.</a:t>
            </a:r>
          </a:p>
          <a:p>
            <a:pPr>
              <a:lnSpc>
                <a:spcPct val="125000"/>
              </a:lnSpc>
              <a:spcAft>
                <a:spcPts val="1200"/>
              </a:spcAft>
            </a:pPr>
            <a:r>
              <a:rPr sz="1550">
                <a:solidFill>
                  <a:srgbClr val="1F2937"/>
                </a:solidFill>
                <a:latin typeface="Segoe UI"/>
              </a:rPr>
              <a:t>•  Morning complete: From token logits to multi-session pipelines and audit dossiers.</a:t>
            </a:r>
          </a:p>
          <a:p>
            <a:pPr>
              <a:lnSpc>
                <a:spcPct val="125000"/>
              </a:lnSpc>
              <a:spcAft>
                <a:spcPts val="1200"/>
              </a:spcAft>
            </a:pPr>
            <a:r>
              <a:rPr sz="1550">
                <a:solidFill>
                  <a:srgbClr val="1F2937"/>
                </a:solidFill>
                <a:latin typeface="Segoe UI"/>
              </a:rPr>
              <a:t>•  Questions or discussions on institutional governance and model risk before lunch?</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CFB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1097280" y="1828800"/>
            <a:ext cx="1371600" cy="54864"/>
          </a:xfrm>
          <a:prstGeom prst="rect">
            <a:avLst/>
          </a:prstGeom>
          <a:solidFill>
            <a:srgbClr val="D9770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97280" y="2103120"/>
            <a:ext cx="9966960" cy="3200400"/>
          </a:xfrm>
          <a:prstGeom prst="rect">
            <a:avLst/>
          </a:prstGeom>
          <a:noFill/>
        </p:spPr>
        <p:txBody>
          <a:bodyPr wrap="square" lIns="0" tIns="0">
            <a:spAutoFit/>
          </a:bodyPr>
          <a:lstStyle/>
          <a:p>
            <a:pPr>
              <a:spcAft>
                <a:spcPts val="1000"/>
              </a:spcAft>
              <a:defRPr sz="1400" b="1">
                <a:solidFill>
                  <a:srgbClr val="D97706"/>
                </a:solidFill>
                <a:latin typeface="Segoe UI"/>
              </a:defRPr>
            </a:pPr>
            <a:r>
              <a:t>SECTION 6: AFTERNOON</a:t>
            </a:r>
          </a:p>
          <a:p>
            <a:pPr>
              <a:spcAft>
                <a:spcPts val="1400"/>
              </a:spcAft>
              <a:defRPr sz="3600" b="1">
                <a:solidFill>
                  <a:srgbClr val="1E1B4B"/>
                </a:solidFill>
                <a:latin typeface="Segoe UI"/>
              </a:defRPr>
            </a:pPr>
            <a:r>
              <a:t>Creative Session: Investment Committee</a:t>
            </a:r>
          </a:p>
          <a:p>
            <a:pPr>
              <a:defRPr sz="2000">
                <a:solidFill>
                  <a:srgbClr val="1F2937"/>
                </a:solidFill>
                <a:latin typeface="Segoe UI"/>
              </a:defRPr>
            </a:pPr>
            <a:r>
              <a:t>1:15 to 4:00 | Hands-On Challenge, Briefing Deliverables, and Synthesis</a:t>
            </a:r>
          </a:p>
        </p:txBody>
      </p:sp>
      <p:sp>
        <p:nvSpPr>
          <p:cNvPr id="5" name="TextBox 4"/>
          <p:cNvSpPr txBox="1"/>
          <p:nvPr/>
        </p:nvSpPr>
        <p:spPr>
          <a:xfrm>
            <a:off x="9601200" y="6309360"/>
            <a:ext cx="1737360" cy="365760"/>
          </a:xfrm>
          <a:prstGeom prst="rect">
            <a:avLst/>
          </a:prstGeom>
          <a:noFill/>
        </p:spPr>
        <p:txBody>
          <a:bodyPr wrap="none" rIns="0" bIns="0">
            <a:spAutoFit/>
          </a:bodyPr>
          <a:lstStyle/>
          <a:p>
            <a:pPr algn="r">
              <a:defRPr sz="1100">
                <a:solidFill>
                  <a:srgbClr val="6B7280"/>
                </a:solidFill>
                <a:latin typeface="Segoe UI"/>
              </a:defRPr>
            </a:pPr>
            <a:r>
              <a:t>58 / 65</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CFB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548640"/>
            <a:ext cx="10515600" cy="731520"/>
          </a:xfrm>
          <a:prstGeom prst="rect">
            <a:avLst/>
          </a:prstGeom>
          <a:noFill/>
        </p:spPr>
        <p:txBody>
          <a:bodyPr wrap="square" lIns="0" tIns="0" rIns="0" bIns="0">
            <a:spAutoFit/>
          </a:bodyPr>
          <a:lstStyle/>
          <a:p>
            <a:pPr>
              <a:defRPr sz="2800" b="1">
                <a:solidFill>
                  <a:srgbClr val="1E1B4B"/>
                </a:solidFill>
                <a:latin typeface="Segoe UI"/>
              </a:defRPr>
            </a:pPr>
            <a:r>
              <a:t>The Afternoon Mission: Investment Briefing</a:t>
            </a:r>
          </a:p>
        </p:txBody>
      </p:sp>
      <p:sp>
        <p:nvSpPr>
          <p:cNvPr id="4" name="Rectangle 3"/>
          <p:cNvSpPr/>
          <p:nvPr/>
        </p:nvSpPr>
        <p:spPr>
          <a:xfrm>
            <a:off x="822960" y="1234440"/>
            <a:ext cx="10545775" cy="13716"/>
          </a:xfrm>
          <a:prstGeom prst="rect">
            <a:avLst/>
          </a:prstGeom>
          <a:solidFill>
            <a:srgbClr val="E5E7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601200" y="6309360"/>
            <a:ext cx="1737360" cy="365760"/>
          </a:xfrm>
          <a:prstGeom prst="rect">
            <a:avLst/>
          </a:prstGeom>
          <a:noFill/>
        </p:spPr>
        <p:txBody>
          <a:bodyPr wrap="none" rIns="0" bIns="0">
            <a:spAutoFit/>
          </a:bodyPr>
          <a:lstStyle/>
          <a:p>
            <a:pPr algn="r">
              <a:defRPr sz="1100">
                <a:solidFill>
                  <a:srgbClr val="6B7280"/>
                </a:solidFill>
                <a:latin typeface="Segoe UI"/>
              </a:defRPr>
            </a:pPr>
            <a:r>
              <a:t>59 / 65</a:t>
            </a:r>
          </a:p>
        </p:txBody>
      </p:sp>
      <p:sp>
        <p:nvSpPr>
          <p:cNvPr id="6" name="TextBox 5"/>
          <p:cNvSpPr txBox="1"/>
          <p:nvPr/>
        </p:nvSpPr>
        <p:spPr>
          <a:xfrm>
            <a:off x="822960" y="1508760"/>
            <a:ext cx="10515600" cy="4983480"/>
          </a:xfrm>
          <a:prstGeom prst="rect">
            <a:avLst/>
          </a:prstGeom>
          <a:noFill/>
        </p:spPr>
        <p:txBody>
          <a:bodyPr wrap="square" lIns="0" tIns="0">
            <a:spAutoFit/>
          </a:bodyPr>
          <a:lstStyle/>
          <a:p>
            <a:pPr>
              <a:lnSpc>
                <a:spcPct val="125000"/>
              </a:lnSpc>
              <a:spcAft>
                <a:spcPts val="1200"/>
              </a:spcAft>
            </a:pPr>
            <a:r>
              <a:rPr sz="1550">
                <a:solidFill>
                  <a:srgbClr val="1F2937"/>
                </a:solidFill>
                <a:latin typeface="Segoe UI"/>
              </a:rPr>
              <a:t>•  Work in teams of two to three analysts in the BMO Finance Lab.</a:t>
            </a:r>
          </a:p>
          <a:p>
            <a:pPr>
              <a:lnSpc>
                <a:spcPct val="125000"/>
              </a:lnSpc>
              <a:spcAft>
                <a:spcPts val="1200"/>
              </a:spcAft>
            </a:pPr>
            <a:r>
              <a:rPr sz="1550">
                <a:solidFill>
                  <a:srgbClr val="1F2937"/>
                </a:solidFill>
                <a:latin typeface="Segoe UI"/>
              </a:rPr>
              <a:t>•  Perform a thorough financial review using Goose, OpenRouter, and company filings.</a:t>
            </a:r>
          </a:p>
          <a:p>
            <a:pPr>
              <a:lnSpc>
                <a:spcPct val="125000"/>
              </a:lnSpc>
              <a:spcAft>
                <a:spcPts val="1200"/>
              </a:spcAft>
            </a:pPr>
            <a:r>
              <a:rPr sz="1550">
                <a:solidFill>
                  <a:srgbClr val="1F2937"/>
                </a:solidFill>
                <a:latin typeface="Segoe UI"/>
              </a:rPr>
              <a:t>•  Build a complete two-page investment committee briefing on Acme Industrial Technologies.</a:t>
            </a:r>
          </a:p>
          <a:p>
            <a:pPr>
              <a:lnSpc>
                <a:spcPct val="125000"/>
              </a:lnSpc>
              <a:spcAft>
                <a:spcPts val="1200"/>
              </a:spcAft>
            </a:pPr>
            <a:r>
              <a:rPr sz="1550">
                <a:solidFill>
                  <a:srgbClr val="1F2937"/>
                </a:solidFill>
                <a:latin typeface="Segoe UI"/>
              </a:rPr>
              <a:t>•  Apply the tools, file boundaries, and multi-session checks learned this morning.</a:t>
            </a:r>
          </a:p>
          <a:p>
            <a:pPr>
              <a:lnSpc>
                <a:spcPct val="125000"/>
              </a:lnSpc>
              <a:spcAft>
                <a:spcPts val="1200"/>
              </a:spcAft>
            </a:pPr>
            <a:r>
              <a:rPr sz="1550">
                <a:solidFill>
                  <a:srgbClr val="1F2937"/>
                </a:solidFill>
                <a:latin typeface="Segoe UI"/>
              </a:rPr>
              <a:t>•  Produce an unbroken audit dossier proving the exact lineage of every number.</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CFB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548640"/>
            <a:ext cx="10515600" cy="731520"/>
          </a:xfrm>
          <a:prstGeom prst="rect">
            <a:avLst/>
          </a:prstGeom>
          <a:noFill/>
        </p:spPr>
        <p:txBody>
          <a:bodyPr wrap="square" lIns="0" tIns="0" rIns="0" bIns="0">
            <a:spAutoFit/>
          </a:bodyPr>
          <a:lstStyle/>
          <a:p>
            <a:pPr>
              <a:defRPr sz="2800" b="1">
                <a:solidFill>
                  <a:srgbClr val="1E1B4B"/>
                </a:solidFill>
                <a:latin typeface="Segoe UI"/>
              </a:defRPr>
            </a:pPr>
            <a:r>
              <a:t>Three Project Tracks for Analysis</a:t>
            </a:r>
          </a:p>
        </p:txBody>
      </p:sp>
      <p:sp>
        <p:nvSpPr>
          <p:cNvPr id="4" name="Rectangle 3"/>
          <p:cNvSpPr/>
          <p:nvPr/>
        </p:nvSpPr>
        <p:spPr>
          <a:xfrm>
            <a:off x="822960" y="1234440"/>
            <a:ext cx="10545775" cy="13716"/>
          </a:xfrm>
          <a:prstGeom prst="rect">
            <a:avLst/>
          </a:prstGeom>
          <a:solidFill>
            <a:srgbClr val="E5E7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601200" y="6309360"/>
            <a:ext cx="1737360" cy="365760"/>
          </a:xfrm>
          <a:prstGeom prst="rect">
            <a:avLst/>
          </a:prstGeom>
          <a:noFill/>
        </p:spPr>
        <p:txBody>
          <a:bodyPr wrap="none" rIns="0" bIns="0">
            <a:spAutoFit/>
          </a:bodyPr>
          <a:lstStyle/>
          <a:p>
            <a:pPr algn="r">
              <a:defRPr sz="1100">
                <a:solidFill>
                  <a:srgbClr val="6B7280"/>
                </a:solidFill>
                <a:latin typeface="Segoe UI"/>
              </a:defRPr>
            </a:pPr>
            <a:r>
              <a:t>60 / 65</a:t>
            </a:r>
          </a:p>
        </p:txBody>
      </p:sp>
      <p:sp>
        <p:nvSpPr>
          <p:cNvPr id="6" name="TextBox 5"/>
          <p:cNvSpPr txBox="1"/>
          <p:nvPr/>
        </p:nvSpPr>
        <p:spPr>
          <a:xfrm>
            <a:off x="822960" y="1508760"/>
            <a:ext cx="10515600" cy="4983480"/>
          </a:xfrm>
          <a:prstGeom prst="rect">
            <a:avLst/>
          </a:prstGeom>
          <a:noFill/>
        </p:spPr>
        <p:txBody>
          <a:bodyPr wrap="square" lIns="0" tIns="0">
            <a:spAutoFit/>
          </a:bodyPr>
          <a:lstStyle/>
          <a:p>
            <a:pPr>
              <a:lnSpc>
                <a:spcPct val="125000"/>
              </a:lnSpc>
              <a:spcAft>
                <a:spcPts val="1200"/>
              </a:spcAft>
            </a:pPr>
            <a:r>
              <a:rPr sz="1550">
                <a:solidFill>
                  <a:srgbClr val="1F2937"/>
                </a:solidFill>
                <a:latin typeface="Segoe UI"/>
              </a:rPr>
              <a:t>•  Track A: Financial Health &amp; Debt Covenant Analysis (Maturities, Python interest coverage, covenants).</a:t>
            </a:r>
          </a:p>
          <a:p>
            <a:pPr>
              <a:lnSpc>
                <a:spcPct val="125000"/>
              </a:lnSpc>
              <a:spcAft>
                <a:spcPts val="1200"/>
              </a:spcAft>
            </a:pPr>
            <a:r>
              <a:rPr sz="1550">
                <a:solidFill>
                  <a:srgbClr val="1F2937"/>
                </a:solidFill>
                <a:latin typeface="Segoe UI"/>
              </a:rPr>
              <a:t>•  Track B: Capital Structure &amp; Net Leverage Audit (Cash reconciliation, debt ratios, covenant headroom).</a:t>
            </a:r>
          </a:p>
          <a:p>
            <a:pPr>
              <a:lnSpc>
                <a:spcPct val="125000"/>
              </a:lnSpc>
              <a:spcAft>
                <a:spcPts val="1200"/>
              </a:spcAft>
            </a:pPr>
            <a:r>
              <a:rPr sz="1550">
                <a:solidFill>
                  <a:srgbClr val="1F2937"/>
                </a:solidFill>
                <a:latin typeface="Segoe UI"/>
              </a:rPr>
              <a:t>•  Track C: Executive Commentary &amp; Disclosure Reality Check (CEO letter tone vs segment financials).</a:t>
            </a:r>
          </a:p>
          <a:p>
            <a:pPr>
              <a:lnSpc>
                <a:spcPct val="125000"/>
              </a:lnSpc>
              <a:spcAft>
                <a:spcPts val="1200"/>
              </a:spcAft>
            </a:pPr>
            <a:r>
              <a:rPr sz="1550">
                <a:solidFill>
                  <a:srgbClr val="1F2937"/>
                </a:solidFill>
                <a:latin typeface="Segoe UI"/>
              </a:rPr>
              <a:t>•  Select one track per team and configure your Goose workspace to begin analysis.</a:t>
            </a:r>
          </a:p>
          <a:p>
            <a:pPr>
              <a:lnSpc>
                <a:spcPct val="125000"/>
              </a:lnSpc>
              <a:spcAft>
                <a:spcPts val="1200"/>
              </a:spcAft>
            </a:pPr>
            <a:r>
              <a:rPr sz="1550">
                <a:solidFill>
                  <a:srgbClr val="1F2937"/>
                </a:solidFill>
                <a:latin typeface="Segoe UI"/>
              </a:rPr>
              <a:t>•  Every track requires deterministic code calculations and verified document citations.</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CFB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548640"/>
            <a:ext cx="10515600" cy="731520"/>
          </a:xfrm>
          <a:prstGeom prst="rect">
            <a:avLst/>
          </a:prstGeom>
          <a:noFill/>
        </p:spPr>
        <p:txBody>
          <a:bodyPr wrap="square" lIns="0" tIns="0" rIns="0" bIns="0">
            <a:spAutoFit/>
          </a:bodyPr>
          <a:lstStyle/>
          <a:p>
            <a:pPr>
              <a:defRPr sz="2800" b="1">
                <a:solidFill>
                  <a:srgbClr val="1E1B4B"/>
                </a:solidFill>
                <a:latin typeface="Segoe UI"/>
              </a:defRPr>
            </a:pPr>
            <a:r>
              <a:t>Deliverable Requirements and Rubric</a:t>
            </a:r>
          </a:p>
        </p:txBody>
      </p:sp>
      <p:sp>
        <p:nvSpPr>
          <p:cNvPr id="4" name="Rectangle 3"/>
          <p:cNvSpPr/>
          <p:nvPr/>
        </p:nvSpPr>
        <p:spPr>
          <a:xfrm>
            <a:off x="822960" y="1234440"/>
            <a:ext cx="10545775" cy="13716"/>
          </a:xfrm>
          <a:prstGeom prst="rect">
            <a:avLst/>
          </a:prstGeom>
          <a:solidFill>
            <a:srgbClr val="E5E7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601200" y="6309360"/>
            <a:ext cx="1737360" cy="365760"/>
          </a:xfrm>
          <a:prstGeom prst="rect">
            <a:avLst/>
          </a:prstGeom>
          <a:noFill/>
        </p:spPr>
        <p:txBody>
          <a:bodyPr wrap="none" rIns="0" bIns="0">
            <a:spAutoFit/>
          </a:bodyPr>
          <a:lstStyle/>
          <a:p>
            <a:pPr algn="r">
              <a:defRPr sz="1100">
                <a:solidFill>
                  <a:srgbClr val="6B7280"/>
                </a:solidFill>
                <a:latin typeface="Segoe UI"/>
              </a:defRPr>
            </a:pPr>
            <a:r>
              <a:t>61 / 65</a:t>
            </a:r>
          </a:p>
        </p:txBody>
      </p:sp>
      <p:sp>
        <p:nvSpPr>
          <p:cNvPr id="6" name="TextBox 5"/>
          <p:cNvSpPr txBox="1"/>
          <p:nvPr/>
        </p:nvSpPr>
        <p:spPr>
          <a:xfrm>
            <a:off x="822960" y="1508760"/>
            <a:ext cx="10515600" cy="4983480"/>
          </a:xfrm>
          <a:prstGeom prst="rect">
            <a:avLst/>
          </a:prstGeom>
          <a:noFill/>
        </p:spPr>
        <p:txBody>
          <a:bodyPr wrap="square" lIns="0" tIns="0">
            <a:spAutoFit/>
          </a:bodyPr>
          <a:lstStyle/>
          <a:p>
            <a:pPr>
              <a:lnSpc>
                <a:spcPct val="125000"/>
              </a:lnSpc>
              <a:spcAft>
                <a:spcPts val="1200"/>
              </a:spcAft>
            </a:pPr>
            <a:r>
              <a:rPr sz="1550">
                <a:solidFill>
                  <a:srgbClr val="1F2937"/>
                </a:solidFill>
                <a:latin typeface="Segoe UI"/>
              </a:rPr>
              <a:t>•  Requirement 1: Executive Investment Briefing summarizing findings, risks, and conclusions.</a:t>
            </a:r>
          </a:p>
          <a:p>
            <a:pPr>
              <a:lnSpc>
                <a:spcPct val="125000"/>
              </a:lnSpc>
              <a:spcAft>
                <a:spcPts val="1200"/>
              </a:spcAft>
            </a:pPr>
            <a:r>
              <a:rPr sz="1550">
                <a:solidFill>
                  <a:srgbClr val="1F2937"/>
                </a:solidFill>
                <a:latin typeface="Segoe UI"/>
              </a:rPr>
              <a:t>•  Requirement 2: Reconciliation Table linking every numerical claim to exact filing lines.</a:t>
            </a:r>
          </a:p>
          <a:p>
            <a:pPr>
              <a:lnSpc>
                <a:spcPct val="125000"/>
              </a:lnSpc>
              <a:spcAft>
                <a:spcPts val="1200"/>
              </a:spcAft>
            </a:pPr>
            <a:r>
              <a:rPr sz="1550">
                <a:solidFill>
                  <a:srgbClr val="1F2937"/>
                </a:solidFill>
                <a:latin typeface="Segoe UI"/>
              </a:rPr>
              <a:t>•  Requirement 3: Tool Execution Trace showing deterministic Python calculator logs.</a:t>
            </a:r>
          </a:p>
          <a:p>
            <a:pPr>
              <a:lnSpc>
                <a:spcPct val="125000"/>
              </a:lnSpc>
              <a:spcAft>
                <a:spcPts val="1200"/>
              </a:spcAft>
            </a:pPr>
            <a:r>
              <a:rPr sz="1550">
                <a:solidFill>
                  <a:srgbClr val="1F2937"/>
                </a:solidFill>
                <a:latin typeface="Segoe UI"/>
              </a:rPr>
              <a:t>•  Requirement 4: Signed Supervisory Attestation certifying that all numbers were independently verified.</a:t>
            </a:r>
          </a:p>
          <a:p>
            <a:pPr>
              <a:lnSpc>
                <a:spcPct val="125000"/>
              </a:lnSpc>
              <a:spcAft>
                <a:spcPts val="1200"/>
              </a:spcAft>
            </a:pPr>
            <a:r>
              <a:rPr sz="1550">
                <a:solidFill>
                  <a:srgbClr val="1F2937"/>
                </a:solidFill>
                <a:latin typeface="Segoe UI"/>
              </a:rPr>
              <a:t>•  Upload completed deliverables to the shared lab folder before the final share-out.</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CFB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548640"/>
            <a:ext cx="10515600" cy="731520"/>
          </a:xfrm>
          <a:prstGeom prst="rect">
            <a:avLst/>
          </a:prstGeom>
          <a:noFill/>
        </p:spPr>
        <p:txBody>
          <a:bodyPr wrap="square" lIns="0" tIns="0" rIns="0" bIns="0">
            <a:spAutoFit/>
          </a:bodyPr>
          <a:lstStyle/>
          <a:p>
            <a:pPr>
              <a:defRPr sz="2800" b="1">
                <a:solidFill>
                  <a:srgbClr val="1E1B4B"/>
                </a:solidFill>
                <a:latin typeface="Segoe UI"/>
              </a:defRPr>
            </a:pPr>
            <a:r>
              <a:t>The Re-Examined Prompt</a:t>
            </a:r>
          </a:p>
        </p:txBody>
      </p:sp>
      <p:sp>
        <p:nvSpPr>
          <p:cNvPr id="4" name="Rectangle 3"/>
          <p:cNvSpPr/>
          <p:nvPr/>
        </p:nvSpPr>
        <p:spPr>
          <a:xfrm>
            <a:off x="822960" y="1234440"/>
            <a:ext cx="10545775" cy="13716"/>
          </a:xfrm>
          <a:prstGeom prst="rect">
            <a:avLst/>
          </a:prstGeom>
          <a:solidFill>
            <a:srgbClr val="E5E7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601200" y="6309360"/>
            <a:ext cx="1737360" cy="365760"/>
          </a:xfrm>
          <a:prstGeom prst="rect">
            <a:avLst/>
          </a:prstGeom>
          <a:noFill/>
        </p:spPr>
        <p:txBody>
          <a:bodyPr wrap="none" rIns="0" bIns="0">
            <a:spAutoFit/>
          </a:bodyPr>
          <a:lstStyle/>
          <a:p>
            <a:pPr algn="r">
              <a:defRPr sz="1100">
                <a:solidFill>
                  <a:srgbClr val="6B7280"/>
                </a:solidFill>
                <a:latin typeface="Segoe UI"/>
              </a:defRPr>
            </a:pPr>
            <a:r>
              <a:t>62 / 65</a:t>
            </a:r>
          </a:p>
        </p:txBody>
      </p:sp>
      <p:pic>
        <p:nvPicPr>
          <p:cNvPr id="6" name="Picture 5" descr="image.png"/>
          <p:cNvPicPr>
            <a:picLocks noChangeAspect="1"/>
          </p:cNvPicPr>
          <p:nvPr/>
        </p:nvPicPr>
        <p:blipFill>
          <a:blip r:embed="rId2"/>
          <a:stretch>
            <a:fillRect/>
          </a:stretch>
        </p:blipFill>
        <p:spPr>
          <a:xfrm>
            <a:off x="822960" y="1417320"/>
            <a:ext cx="10545775" cy="2161681"/>
          </a:xfrm>
          <a:prstGeom prst="rect">
            <a:avLst/>
          </a:prstGeom>
        </p:spPr>
      </p:pic>
      <p:sp>
        <p:nvSpPr>
          <p:cNvPr id="7" name="TextBox 6"/>
          <p:cNvSpPr txBox="1"/>
          <p:nvPr/>
        </p:nvSpPr>
        <p:spPr>
          <a:xfrm>
            <a:off x="822960" y="5120640"/>
            <a:ext cx="10515600" cy="1371600"/>
          </a:xfrm>
          <a:prstGeom prst="rect">
            <a:avLst/>
          </a:prstGeom>
          <a:noFill/>
        </p:spPr>
        <p:txBody>
          <a:bodyPr wrap="square" lIns="0" tIns="0">
            <a:spAutoFit/>
          </a:bodyPr>
          <a:lstStyle/>
          <a:p>
            <a:pPr>
              <a:lnSpc>
                <a:spcPct val="125000"/>
              </a:lnSpc>
              <a:spcAft>
                <a:spcPts val="1200"/>
              </a:spcAft>
            </a:pPr>
            <a:r>
              <a:rPr sz="1550">
                <a:solidFill>
                  <a:srgbClr val="1F2937"/>
                </a:solidFill>
                <a:latin typeface="Segoe UI"/>
              </a:rPr>
              <a:t>•  This morning, a prompt looked like simple text typed into a chat window.</a:t>
            </a:r>
          </a:p>
          <a:p>
            <a:pPr>
              <a:lnSpc>
                <a:spcPct val="125000"/>
              </a:lnSpc>
              <a:spcAft>
                <a:spcPts val="1200"/>
              </a:spcAft>
            </a:pPr>
            <a:r>
              <a:rPr sz="1550">
                <a:solidFill>
                  <a:srgbClr val="1F2937"/>
                </a:solidFill>
                <a:latin typeface="Segoe UI"/>
              </a:rPr>
              <a:t>•  We now recognize the prompt as the outer layer of a multi-part mechanical system.</a:t>
            </a:r>
          </a:p>
          <a:p>
            <a:pPr>
              <a:lnSpc>
                <a:spcPct val="125000"/>
              </a:lnSpc>
              <a:spcAft>
                <a:spcPts val="1200"/>
              </a:spcAft>
            </a:pPr>
            <a:r>
              <a:rPr sz="1550">
                <a:solidFill>
                  <a:srgbClr val="1F2937"/>
                </a:solidFill>
                <a:latin typeface="Segoe UI"/>
              </a:rPr>
              <a:t>•  It drives external tool executions, multi-session pipelines, and audit dossiers.</a:t>
            </a:r>
          </a:p>
          <a:p>
            <a:pPr>
              <a:lnSpc>
                <a:spcPct val="125000"/>
              </a:lnSpc>
              <a:spcAft>
                <a:spcPts val="1200"/>
              </a:spcAft>
            </a:pPr>
            <a:r>
              <a:rPr sz="1550">
                <a:solidFill>
                  <a:srgbClr val="1F2937"/>
                </a:solidFill>
                <a:latin typeface="Segoe UI"/>
              </a:rPr>
              <a:t>•  Defensible finance replaces superficial prompt tips with disciplined systems engineering.</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CFB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548640"/>
            <a:ext cx="10515600" cy="731520"/>
          </a:xfrm>
          <a:prstGeom prst="rect">
            <a:avLst/>
          </a:prstGeom>
          <a:noFill/>
        </p:spPr>
        <p:txBody>
          <a:bodyPr wrap="square" lIns="0" tIns="0" rIns="0" bIns="0">
            <a:spAutoFit/>
          </a:bodyPr>
          <a:lstStyle/>
          <a:p>
            <a:pPr>
              <a:defRPr sz="2800" b="1">
                <a:solidFill>
                  <a:srgbClr val="1E1B4B"/>
                </a:solidFill>
                <a:latin typeface="Segoe UI"/>
              </a:defRPr>
            </a:pPr>
            <a:r>
              <a:t>Writing Your LinkedIn Project Summary</a:t>
            </a:r>
          </a:p>
        </p:txBody>
      </p:sp>
      <p:sp>
        <p:nvSpPr>
          <p:cNvPr id="4" name="Rectangle 3"/>
          <p:cNvSpPr/>
          <p:nvPr/>
        </p:nvSpPr>
        <p:spPr>
          <a:xfrm>
            <a:off x="822960" y="1234440"/>
            <a:ext cx="10545775" cy="13716"/>
          </a:xfrm>
          <a:prstGeom prst="rect">
            <a:avLst/>
          </a:prstGeom>
          <a:solidFill>
            <a:srgbClr val="E5E7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601200" y="6309360"/>
            <a:ext cx="1737360" cy="365760"/>
          </a:xfrm>
          <a:prstGeom prst="rect">
            <a:avLst/>
          </a:prstGeom>
          <a:noFill/>
        </p:spPr>
        <p:txBody>
          <a:bodyPr wrap="none" rIns="0" bIns="0">
            <a:spAutoFit/>
          </a:bodyPr>
          <a:lstStyle/>
          <a:p>
            <a:pPr algn="r">
              <a:defRPr sz="1100">
                <a:solidFill>
                  <a:srgbClr val="6B7280"/>
                </a:solidFill>
                <a:latin typeface="Segoe UI"/>
              </a:defRPr>
            </a:pPr>
            <a:r>
              <a:t>63 / 65</a:t>
            </a:r>
          </a:p>
        </p:txBody>
      </p:sp>
      <p:sp>
        <p:nvSpPr>
          <p:cNvPr id="6" name="TextBox 5"/>
          <p:cNvSpPr txBox="1"/>
          <p:nvPr/>
        </p:nvSpPr>
        <p:spPr>
          <a:xfrm>
            <a:off x="822960" y="1508760"/>
            <a:ext cx="4297680" cy="4983480"/>
          </a:xfrm>
          <a:prstGeom prst="rect">
            <a:avLst/>
          </a:prstGeom>
          <a:noFill/>
        </p:spPr>
        <p:txBody>
          <a:bodyPr wrap="square" lIns="0" tIns="0">
            <a:spAutoFit/>
          </a:bodyPr>
          <a:lstStyle/>
          <a:p>
            <a:pPr>
              <a:lnSpc>
                <a:spcPct val="125000"/>
              </a:lnSpc>
              <a:spcAft>
                <a:spcPts val="1200"/>
              </a:spcAft>
            </a:pPr>
            <a:r>
              <a:rPr sz="1550">
                <a:solidFill>
                  <a:srgbClr val="1F2937"/>
                </a:solidFill>
                <a:latin typeface="Segoe UI"/>
              </a:rPr>
              <a:t>•  Use your Goose agent to draft a professional summary of your afternoon project.</a:t>
            </a:r>
          </a:p>
          <a:p>
            <a:pPr>
              <a:lnSpc>
                <a:spcPct val="125000"/>
              </a:lnSpc>
              <a:spcAft>
                <a:spcPts val="1200"/>
              </a:spcAft>
            </a:pPr>
            <a:r>
              <a:rPr sz="1550">
                <a:solidFill>
                  <a:srgbClr val="1F2937"/>
                </a:solidFill>
                <a:latin typeface="Segoe UI"/>
              </a:rPr>
              <a:t>•  Highlight your hands-on mastery of agentic workflows, deterministic tools, and audit controls.</a:t>
            </a:r>
          </a:p>
          <a:p>
            <a:pPr>
              <a:lnSpc>
                <a:spcPct val="125000"/>
              </a:lnSpc>
              <a:spcAft>
                <a:spcPts val="1200"/>
              </a:spcAft>
            </a:pPr>
            <a:r>
              <a:rPr sz="1550">
                <a:solidFill>
                  <a:srgbClr val="1F2937"/>
                </a:solidFill>
                <a:latin typeface="Segoe UI"/>
              </a:rPr>
              <a:t>•  Explain the difference between consumer chatbots and governed enterprise systems.</a:t>
            </a:r>
          </a:p>
          <a:p>
            <a:pPr>
              <a:lnSpc>
                <a:spcPct val="125000"/>
              </a:lnSpc>
              <a:spcAft>
                <a:spcPts val="1200"/>
              </a:spcAft>
            </a:pPr>
            <a:r>
              <a:rPr sz="1550">
                <a:solidFill>
                  <a:srgbClr val="1F2937"/>
                </a:solidFill>
                <a:latin typeface="Segoe UI"/>
              </a:rPr>
              <a:t>•  Emphasize your ability to audit financial models, stop hallucinations, and defend source lineage.</a:t>
            </a:r>
          </a:p>
          <a:p>
            <a:pPr>
              <a:lnSpc>
                <a:spcPct val="125000"/>
              </a:lnSpc>
              <a:spcAft>
                <a:spcPts val="1200"/>
              </a:spcAft>
            </a:pPr>
            <a:r>
              <a:rPr sz="1550">
                <a:solidFill>
                  <a:srgbClr val="1F2937"/>
                </a:solidFill>
                <a:latin typeface="Segoe UI"/>
              </a:rPr>
              <a:t>•  Frame your AI skills around governance, reliability, and institutional risk management.</a:t>
            </a:r>
          </a:p>
        </p:txBody>
      </p:sp>
      <p:sp>
        <p:nvSpPr>
          <p:cNvPr id="7" name="Rounded Rectangle 6"/>
          <p:cNvSpPr/>
          <p:nvPr/>
        </p:nvSpPr>
        <p:spPr>
          <a:xfrm>
            <a:off x="5394960" y="1508760"/>
            <a:ext cx="5943600" cy="1307084"/>
          </a:xfrm>
          <a:prstGeom prst="roundRect">
            <a:avLst/>
          </a:prstGeom>
          <a:solidFill>
            <a:srgbClr val="F3F4F6"/>
          </a:solidFill>
          <a:ln w="12700">
            <a:solidFill>
              <a:srgbClr val="D1D5D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23560" y="1673352"/>
            <a:ext cx="5486400" cy="977900"/>
          </a:xfrm>
          <a:prstGeom prst="rect">
            <a:avLst/>
          </a:prstGeom>
          <a:noFill/>
        </p:spPr>
        <p:txBody>
          <a:bodyPr wrap="square" lIns="0" tIns="0" rIns="0" bIns="0">
            <a:spAutoFit/>
          </a:bodyPr>
          <a:lstStyle/>
          <a:p>
            <a:pPr>
              <a:lnSpc>
                <a:spcPct val="116000"/>
              </a:lnSpc>
            </a:pPr>
            <a:r>
              <a:rPr sz="950">
                <a:solidFill>
                  <a:srgbClr val="111827"/>
                </a:solidFill>
                <a:latin typeface="Consolas"/>
              </a:rPr>
              <a:t>Draft</a:t>
            </a:r>
            <a:r>
              <a:rPr sz="950">
                <a:solidFill>
                  <a:srgbClr val="111827"/>
                </a:solidFill>
                <a:latin typeface="Consolas"/>
              </a:rPr>
              <a:t> </a:t>
            </a:r>
            <a:r>
              <a:rPr sz="950">
                <a:solidFill>
                  <a:srgbClr val="111827"/>
                </a:solidFill>
                <a:latin typeface="Consolas"/>
              </a:rPr>
              <a:t>a</a:t>
            </a:r>
            <a:r>
              <a:rPr sz="950">
                <a:solidFill>
                  <a:srgbClr val="111827"/>
                </a:solidFill>
                <a:latin typeface="Consolas"/>
              </a:rPr>
              <a:t> </a:t>
            </a:r>
            <a:r>
              <a:rPr sz="950">
                <a:solidFill>
                  <a:srgbClr val="111827"/>
                </a:solidFill>
                <a:latin typeface="Consolas"/>
              </a:rPr>
              <a:t>concise</a:t>
            </a:r>
            <a:r>
              <a:rPr sz="950">
                <a:solidFill>
                  <a:srgbClr val="4B5563"/>
                </a:solidFill>
                <a:latin typeface="Consolas"/>
              </a:rPr>
              <a:t>,</a:t>
            </a:r>
            <a:r>
              <a:rPr sz="950">
                <a:solidFill>
                  <a:srgbClr val="111827"/>
                </a:solidFill>
                <a:latin typeface="Consolas"/>
              </a:rPr>
              <a:t> </a:t>
            </a:r>
            <a:r>
              <a:rPr sz="950">
                <a:solidFill>
                  <a:srgbClr val="111827"/>
                </a:solidFill>
                <a:latin typeface="Consolas"/>
              </a:rPr>
              <a:t>professional</a:t>
            </a:r>
            <a:r>
              <a:rPr sz="950">
                <a:solidFill>
                  <a:srgbClr val="111827"/>
                </a:solidFill>
                <a:latin typeface="Consolas"/>
              </a:rPr>
              <a:t> </a:t>
            </a:r>
            <a:r>
              <a:rPr sz="950">
                <a:solidFill>
                  <a:srgbClr val="111827"/>
                </a:solidFill>
                <a:latin typeface="Consolas"/>
              </a:rPr>
              <a:t>LinkedIn</a:t>
            </a:r>
            <a:r>
              <a:rPr sz="950">
                <a:solidFill>
                  <a:srgbClr val="111827"/>
                </a:solidFill>
                <a:latin typeface="Consolas"/>
              </a:rPr>
              <a:t> </a:t>
            </a:r>
            <a:r>
              <a:rPr sz="950">
                <a:solidFill>
                  <a:srgbClr val="111827"/>
                </a:solidFill>
                <a:latin typeface="Consolas"/>
              </a:rPr>
              <a:t>post</a:t>
            </a:r>
            <a:r>
              <a:rPr sz="950">
                <a:solidFill>
                  <a:srgbClr val="111827"/>
                </a:solidFill>
                <a:latin typeface="Consolas"/>
              </a:rPr>
              <a:t> </a:t>
            </a:r>
            <a:r>
              <a:rPr sz="950">
                <a:solidFill>
                  <a:srgbClr val="111827"/>
                </a:solidFill>
                <a:latin typeface="Consolas"/>
              </a:rPr>
              <a:t>describing</a:t>
            </a:r>
            <a:r>
              <a:rPr sz="950">
                <a:solidFill>
                  <a:srgbClr val="111827"/>
                </a:solidFill>
                <a:latin typeface="Consolas"/>
              </a:rPr>
              <a:t> </a:t>
            </a:r>
            <a:r>
              <a:rPr sz="950">
                <a:solidFill>
                  <a:srgbClr val="111827"/>
                </a:solidFill>
                <a:latin typeface="Consolas"/>
              </a:rPr>
              <a:t>my</a:t>
            </a:r>
            <a:r>
              <a:rPr sz="950">
                <a:solidFill>
                  <a:srgbClr val="111827"/>
                </a:solidFill>
                <a:latin typeface="Consolas"/>
              </a:rPr>
              <a:t> </a:t>
            </a:r>
            <a:r>
              <a:rPr sz="950">
                <a:solidFill>
                  <a:srgbClr val="111827"/>
                </a:solidFill>
                <a:latin typeface="Consolas"/>
              </a:rPr>
              <a:t>work</a:t>
            </a:r>
            <a:r>
              <a:rPr sz="950">
                <a:solidFill>
                  <a:srgbClr val="111827"/>
                </a:solidFill>
                <a:latin typeface="Consolas"/>
              </a:rPr>
              <a:t> </a:t>
            </a:r>
            <a:r>
              <a:rPr sz="950">
                <a:solidFill>
                  <a:srgbClr val="111827"/>
                </a:solidFill>
                <a:latin typeface="Consolas"/>
              </a:rPr>
              <a:t>today</a:t>
            </a:r>
            <a:r>
              <a:rPr sz="950">
                <a:solidFill>
                  <a:srgbClr val="111827"/>
                </a:solidFill>
                <a:latin typeface="Consolas"/>
              </a:rPr>
              <a:t> </a:t>
            </a:r>
            <a:r>
              <a:rPr sz="950">
                <a:solidFill>
                  <a:srgbClr val="111827"/>
                </a:solidFill>
                <a:latin typeface="Consolas"/>
              </a:rPr>
              <a:t>at</a:t>
            </a:r>
            <a:r>
              <a:rPr sz="950">
                <a:solidFill>
                  <a:srgbClr val="111827"/>
                </a:solidFill>
                <a:latin typeface="Consolas"/>
              </a:rPr>
              <a:t> </a:t>
            </a:r>
            <a:r>
              <a:rPr sz="950">
                <a:solidFill>
                  <a:srgbClr val="111827"/>
                </a:solidFill>
                <a:latin typeface="Consolas"/>
              </a:rPr>
              <a:t>Schulich</a:t>
            </a:r>
            <a:r>
              <a:rPr sz="950">
                <a:solidFill>
                  <a:srgbClr val="4B5563"/>
                </a:solidFill>
                <a:latin typeface="Consolas"/>
              </a:rPr>
              <a:t>:</a:t>
            </a:r>
          </a:p>
          <a:p>
            <a:pPr>
              <a:lnSpc>
                <a:spcPct val="116000"/>
              </a:lnSpc>
            </a:pPr>
            <a:r>
              <a:rPr sz="950">
                <a:solidFill>
                  <a:srgbClr val="111827"/>
                </a:solidFill>
                <a:latin typeface="Consolas"/>
              </a:rPr>
              <a:t>-</a:t>
            </a:r>
            <a:r>
              <a:rPr sz="950">
                <a:solidFill>
                  <a:srgbClr val="111827"/>
                </a:solidFill>
                <a:latin typeface="Consolas"/>
              </a:rPr>
              <a:t> </a:t>
            </a:r>
            <a:r>
              <a:rPr sz="950">
                <a:solidFill>
                  <a:srgbClr val="111827"/>
                </a:solidFill>
                <a:latin typeface="Consolas"/>
              </a:rPr>
              <a:t>Built</a:t>
            </a:r>
            <a:r>
              <a:rPr sz="950">
                <a:solidFill>
                  <a:srgbClr val="111827"/>
                </a:solidFill>
                <a:latin typeface="Consolas"/>
              </a:rPr>
              <a:t> </a:t>
            </a:r>
            <a:r>
              <a:rPr sz="950">
                <a:solidFill>
                  <a:srgbClr val="111827"/>
                </a:solidFill>
                <a:latin typeface="Consolas"/>
              </a:rPr>
              <a:t>an</a:t>
            </a:r>
            <a:r>
              <a:rPr sz="950">
                <a:solidFill>
                  <a:srgbClr val="111827"/>
                </a:solidFill>
                <a:latin typeface="Consolas"/>
              </a:rPr>
              <a:t> </a:t>
            </a:r>
            <a:r>
              <a:rPr sz="950">
                <a:solidFill>
                  <a:srgbClr val="111827"/>
                </a:solidFill>
                <a:latin typeface="Consolas"/>
              </a:rPr>
              <a:t>auditable</a:t>
            </a:r>
            <a:r>
              <a:rPr sz="950">
                <a:solidFill>
                  <a:srgbClr val="111827"/>
                </a:solidFill>
                <a:latin typeface="Consolas"/>
              </a:rPr>
              <a:t> </a:t>
            </a:r>
            <a:r>
              <a:rPr sz="950">
                <a:solidFill>
                  <a:srgbClr val="111827"/>
                </a:solidFill>
                <a:latin typeface="Consolas"/>
              </a:rPr>
              <a:t>financial</a:t>
            </a:r>
            <a:r>
              <a:rPr sz="950">
                <a:solidFill>
                  <a:srgbClr val="111827"/>
                </a:solidFill>
                <a:latin typeface="Consolas"/>
              </a:rPr>
              <a:t> </a:t>
            </a:r>
            <a:r>
              <a:rPr sz="950">
                <a:solidFill>
                  <a:srgbClr val="111827"/>
                </a:solidFill>
                <a:latin typeface="Consolas"/>
              </a:rPr>
              <a:t>analysis</a:t>
            </a:r>
            <a:r>
              <a:rPr sz="950">
                <a:solidFill>
                  <a:srgbClr val="111827"/>
                </a:solidFill>
                <a:latin typeface="Consolas"/>
              </a:rPr>
              <a:t> </a:t>
            </a:r>
            <a:r>
              <a:rPr sz="950">
                <a:solidFill>
                  <a:srgbClr val="111827"/>
                </a:solidFill>
                <a:latin typeface="Consolas"/>
              </a:rPr>
              <a:t>pipeline</a:t>
            </a:r>
            <a:r>
              <a:rPr sz="950">
                <a:solidFill>
                  <a:srgbClr val="111827"/>
                </a:solidFill>
                <a:latin typeface="Consolas"/>
              </a:rPr>
              <a:t> </a:t>
            </a:r>
            <a:r>
              <a:rPr sz="950">
                <a:solidFill>
                  <a:srgbClr val="111827"/>
                </a:solidFill>
                <a:latin typeface="Consolas"/>
              </a:rPr>
              <a:t>on</a:t>
            </a:r>
            <a:r>
              <a:rPr sz="950">
                <a:solidFill>
                  <a:srgbClr val="111827"/>
                </a:solidFill>
                <a:latin typeface="Consolas"/>
              </a:rPr>
              <a:t> </a:t>
            </a:r>
            <a:r>
              <a:rPr sz="950">
                <a:solidFill>
                  <a:srgbClr val="111827"/>
                </a:solidFill>
                <a:latin typeface="Consolas"/>
              </a:rPr>
              <a:t>corporate</a:t>
            </a:r>
            <a:r>
              <a:rPr sz="950">
                <a:solidFill>
                  <a:srgbClr val="111827"/>
                </a:solidFill>
                <a:latin typeface="Consolas"/>
              </a:rPr>
              <a:t> </a:t>
            </a:r>
            <a:r>
              <a:rPr sz="950">
                <a:solidFill>
                  <a:srgbClr val="B45309"/>
                </a:solidFill>
                <a:latin typeface="Consolas"/>
              </a:rPr>
              <a:t>10</a:t>
            </a:r>
            <a:r>
              <a:rPr sz="950">
                <a:solidFill>
                  <a:srgbClr val="111827"/>
                </a:solidFill>
                <a:latin typeface="Consolas"/>
              </a:rPr>
              <a:t>-K</a:t>
            </a:r>
            <a:r>
              <a:rPr sz="950">
                <a:solidFill>
                  <a:srgbClr val="111827"/>
                </a:solidFill>
                <a:latin typeface="Consolas"/>
              </a:rPr>
              <a:t> </a:t>
            </a:r>
            <a:r>
              <a:rPr sz="950">
                <a:solidFill>
                  <a:srgbClr val="111827"/>
                </a:solidFill>
                <a:latin typeface="Consolas"/>
              </a:rPr>
              <a:t>filings.</a:t>
            </a:r>
          </a:p>
          <a:p>
            <a:pPr>
              <a:lnSpc>
                <a:spcPct val="116000"/>
              </a:lnSpc>
            </a:pPr>
            <a:r>
              <a:rPr sz="950">
                <a:solidFill>
                  <a:srgbClr val="111827"/>
                </a:solidFill>
                <a:latin typeface="Consolas"/>
              </a:rPr>
              <a:t>-</a:t>
            </a:r>
            <a:r>
              <a:rPr sz="950">
                <a:solidFill>
                  <a:srgbClr val="111827"/>
                </a:solidFill>
                <a:latin typeface="Consolas"/>
              </a:rPr>
              <a:t> </a:t>
            </a:r>
            <a:r>
              <a:rPr sz="950">
                <a:solidFill>
                  <a:srgbClr val="111827"/>
                </a:solidFill>
                <a:latin typeface="Consolas"/>
              </a:rPr>
              <a:t>Replaced</a:t>
            </a:r>
            <a:r>
              <a:rPr sz="950">
                <a:solidFill>
                  <a:srgbClr val="111827"/>
                </a:solidFill>
                <a:latin typeface="Consolas"/>
              </a:rPr>
              <a:t> </a:t>
            </a:r>
            <a:r>
              <a:rPr sz="950">
                <a:solidFill>
                  <a:srgbClr val="111827"/>
                </a:solidFill>
                <a:latin typeface="Consolas"/>
              </a:rPr>
              <a:t>unguided</a:t>
            </a:r>
            <a:r>
              <a:rPr sz="950">
                <a:solidFill>
                  <a:srgbClr val="111827"/>
                </a:solidFill>
                <a:latin typeface="Consolas"/>
              </a:rPr>
              <a:t> </a:t>
            </a:r>
            <a:r>
              <a:rPr sz="950">
                <a:solidFill>
                  <a:srgbClr val="111827"/>
                </a:solidFill>
                <a:latin typeface="Consolas"/>
              </a:rPr>
              <a:t>chatbot</a:t>
            </a:r>
            <a:r>
              <a:rPr sz="950">
                <a:solidFill>
                  <a:srgbClr val="111827"/>
                </a:solidFill>
                <a:latin typeface="Consolas"/>
              </a:rPr>
              <a:t> </a:t>
            </a:r>
            <a:r>
              <a:rPr sz="950">
                <a:solidFill>
                  <a:srgbClr val="111827"/>
                </a:solidFill>
                <a:latin typeface="Consolas"/>
              </a:rPr>
              <a:t>arithmetic</a:t>
            </a:r>
            <a:r>
              <a:rPr sz="950">
                <a:solidFill>
                  <a:srgbClr val="111827"/>
                </a:solidFill>
                <a:latin typeface="Consolas"/>
              </a:rPr>
              <a:t> </a:t>
            </a:r>
            <a:r>
              <a:rPr sz="950">
                <a:solidFill>
                  <a:srgbClr val="111827"/>
                </a:solidFill>
                <a:latin typeface="Consolas"/>
              </a:rPr>
              <a:t>with</a:t>
            </a:r>
            <a:r>
              <a:rPr sz="950">
                <a:solidFill>
                  <a:srgbClr val="111827"/>
                </a:solidFill>
                <a:latin typeface="Consolas"/>
              </a:rPr>
              <a:t> </a:t>
            </a:r>
            <a:r>
              <a:rPr sz="950">
                <a:solidFill>
                  <a:srgbClr val="111827"/>
                </a:solidFill>
                <a:latin typeface="Consolas"/>
              </a:rPr>
              <a:t>deterministic</a:t>
            </a:r>
            <a:r>
              <a:rPr sz="950">
                <a:solidFill>
                  <a:srgbClr val="111827"/>
                </a:solidFill>
                <a:latin typeface="Consolas"/>
              </a:rPr>
              <a:t> </a:t>
            </a:r>
            <a:r>
              <a:rPr sz="950">
                <a:solidFill>
                  <a:srgbClr val="111827"/>
                </a:solidFill>
                <a:latin typeface="Consolas"/>
              </a:rPr>
              <a:t>Python</a:t>
            </a:r>
            <a:r>
              <a:rPr sz="950">
                <a:solidFill>
                  <a:srgbClr val="111827"/>
                </a:solidFill>
                <a:latin typeface="Consolas"/>
              </a:rPr>
              <a:t> </a:t>
            </a:r>
            <a:r>
              <a:rPr sz="950">
                <a:solidFill>
                  <a:srgbClr val="111827"/>
                </a:solidFill>
                <a:latin typeface="Consolas"/>
              </a:rPr>
              <a:t>execution</a:t>
            </a:r>
            <a:r>
              <a:rPr sz="950">
                <a:solidFill>
                  <a:srgbClr val="111827"/>
                </a:solidFill>
                <a:latin typeface="Consolas"/>
              </a:rPr>
              <a:t> </a:t>
            </a:r>
            <a:r>
              <a:rPr sz="950">
                <a:solidFill>
                  <a:srgbClr val="111827"/>
                </a:solidFill>
                <a:latin typeface="Consolas"/>
              </a:rPr>
              <a:t>via</a:t>
            </a:r>
            <a:r>
              <a:rPr sz="950">
                <a:solidFill>
                  <a:srgbClr val="111827"/>
                </a:solidFill>
                <a:latin typeface="Consolas"/>
              </a:rPr>
              <a:t> </a:t>
            </a:r>
            <a:r>
              <a:rPr sz="950">
                <a:solidFill>
                  <a:srgbClr val="111827"/>
                </a:solidFill>
                <a:latin typeface="Consolas"/>
              </a:rPr>
              <a:t>MCP.</a:t>
            </a:r>
          </a:p>
          <a:p>
            <a:pPr>
              <a:lnSpc>
                <a:spcPct val="116000"/>
              </a:lnSpc>
            </a:pPr>
            <a:r>
              <a:rPr sz="950">
                <a:solidFill>
                  <a:srgbClr val="111827"/>
                </a:solidFill>
                <a:latin typeface="Consolas"/>
              </a:rPr>
              <a:t>-</a:t>
            </a:r>
            <a:r>
              <a:rPr sz="950">
                <a:solidFill>
                  <a:srgbClr val="111827"/>
                </a:solidFill>
                <a:latin typeface="Consolas"/>
              </a:rPr>
              <a:t> </a:t>
            </a:r>
            <a:r>
              <a:rPr sz="950">
                <a:solidFill>
                  <a:srgbClr val="111827"/>
                </a:solidFill>
                <a:latin typeface="Consolas"/>
              </a:rPr>
              <a:t>Implemented</a:t>
            </a:r>
            <a:r>
              <a:rPr sz="950">
                <a:solidFill>
                  <a:srgbClr val="111827"/>
                </a:solidFill>
                <a:latin typeface="Consolas"/>
              </a:rPr>
              <a:t> </a:t>
            </a:r>
            <a:r>
              <a:rPr sz="950">
                <a:solidFill>
                  <a:srgbClr val="111827"/>
                </a:solidFill>
                <a:latin typeface="Consolas"/>
              </a:rPr>
              <a:t>multi-session</a:t>
            </a:r>
            <a:r>
              <a:rPr sz="950">
                <a:solidFill>
                  <a:srgbClr val="111827"/>
                </a:solidFill>
                <a:latin typeface="Consolas"/>
              </a:rPr>
              <a:t> </a:t>
            </a:r>
            <a:r>
              <a:rPr sz="950">
                <a:solidFill>
                  <a:srgbClr val="111827"/>
                </a:solidFill>
                <a:latin typeface="Consolas"/>
              </a:rPr>
              <a:t>division</a:t>
            </a:r>
            <a:r>
              <a:rPr sz="950">
                <a:solidFill>
                  <a:srgbClr val="111827"/>
                </a:solidFill>
                <a:latin typeface="Consolas"/>
              </a:rPr>
              <a:t> </a:t>
            </a:r>
            <a:r>
              <a:rPr sz="950">
                <a:solidFill>
                  <a:srgbClr val="111827"/>
                </a:solidFill>
                <a:latin typeface="Consolas"/>
              </a:rPr>
              <a:t>of</a:t>
            </a:r>
            <a:r>
              <a:rPr sz="950">
                <a:solidFill>
                  <a:srgbClr val="111827"/>
                </a:solidFill>
                <a:latin typeface="Consolas"/>
              </a:rPr>
              <a:t> </a:t>
            </a:r>
            <a:r>
              <a:rPr sz="950">
                <a:solidFill>
                  <a:srgbClr val="111827"/>
                </a:solidFill>
                <a:latin typeface="Consolas"/>
              </a:rPr>
              <a:t>labor</a:t>
            </a:r>
            <a:r>
              <a:rPr sz="950">
                <a:solidFill>
                  <a:srgbClr val="111827"/>
                </a:solidFill>
                <a:latin typeface="Consolas"/>
              </a:rPr>
              <a:t> </a:t>
            </a:r>
            <a:r>
              <a:rPr sz="950">
                <a:solidFill>
                  <a:srgbClr val="4B5563"/>
                </a:solidFill>
                <a:latin typeface="Consolas"/>
              </a:rPr>
              <a:t>(</a:t>
            </a:r>
            <a:r>
              <a:rPr sz="950">
                <a:solidFill>
                  <a:srgbClr val="111827"/>
                </a:solidFill>
                <a:latin typeface="Consolas"/>
              </a:rPr>
              <a:t>Extractor/Reviewer</a:t>
            </a:r>
            <a:r>
              <a:rPr sz="950">
                <a:solidFill>
                  <a:srgbClr val="4B5563"/>
                </a:solidFill>
                <a:latin typeface="Consolas"/>
              </a:rPr>
              <a:t>)</a:t>
            </a:r>
            <a:r>
              <a:rPr sz="950">
                <a:solidFill>
                  <a:srgbClr val="111827"/>
                </a:solidFill>
                <a:latin typeface="Consolas"/>
              </a:rPr>
              <a:t> </a:t>
            </a:r>
            <a:r>
              <a:rPr sz="950">
                <a:solidFill>
                  <a:srgbClr val="111827"/>
                </a:solidFill>
                <a:latin typeface="Consolas"/>
              </a:rPr>
              <a:t>and</a:t>
            </a:r>
            <a:r>
              <a:rPr sz="950">
                <a:solidFill>
                  <a:srgbClr val="111827"/>
                </a:solidFill>
                <a:latin typeface="Consolas"/>
              </a:rPr>
              <a:t> </a:t>
            </a:r>
            <a:r>
              <a:rPr sz="950">
                <a:solidFill>
                  <a:srgbClr val="111827"/>
                </a:solidFill>
                <a:latin typeface="Consolas"/>
              </a:rPr>
              <a:t>audit</a:t>
            </a:r>
            <a:r>
              <a:rPr sz="950">
                <a:solidFill>
                  <a:srgbClr val="111827"/>
                </a:solidFill>
                <a:latin typeface="Consolas"/>
              </a:rPr>
              <a:t> </a:t>
            </a:r>
            <a:r>
              <a:rPr sz="950">
                <a:solidFill>
                  <a:srgbClr val="111827"/>
                </a:solidFill>
                <a:latin typeface="Consolas"/>
              </a:rPr>
              <a:t>dossiers.</a:t>
            </a:r>
          </a:p>
          <a:p>
            <a:pPr>
              <a:lnSpc>
                <a:spcPct val="116000"/>
              </a:lnSpc>
            </a:pPr>
            <a:r>
              <a:rPr sz="950">
                <a:solidFill>
                  <a:srgbClr val="111827"/>
                </a:solidFill>
                <a:latin typeface="Consolas"/>
              </a:rPr>
              <a:t>-</a:t>
            </a:r>
            <a:r>
              <a:rPr sz="950">
                <a:solidFill>
                  <a:srgbClr val="111827"/>
                </a:solidFill>
                <a:latin typeface="Consolas"/>
              </a:rPr>
              <a:t> </a:t>
            </a:r>
            <a:r>
              <a:rPr sz="950">
                <a:solidFill>
                  <a:srgbClr val="111827"/>
                </a:solidFill>
                <a:latin typeface="Consolas"/>
              </a:rPr>
              <a:t>Aligned</a:t>
            </a:r>
            <a:r>
              <a:rPr sz="950">
                <a:solidFill>
                  <a:srgbClr val="111827"/>
                </a:solidFill>
                <a:latin typeface="Consolas"/>
              </a:rPr>
              <a:t> </a:t>
            </a:r>
            <a:r>
              <a:rPr sz="950">
                <a:solidFill>
                  <a:srgbClr val="111827"/>
                </a:solidFill>
                <a:latin typeface="Consolas"/>
              </a:rPr>
              <a:t>pipeline</a:t>
            </a:r>
            <a:r>
              <a:rPr sz="950">
                <a:solidFill>
                  <a:srgbClr val="111827"/>
                </a:solidFill>
                <a:latin typeface="Consolas"/>
              </a:rPr>
              <a:t> </a:t>
            </a:r>
            <a:r>
              <a:rPr sz="950">
                <a:solidFill>
                  <a:srgbClr val="111827"/>
                </a:solidFill>
                <a:latin typeface="Consolas"/>
              </a:rPr>
              <a:t>controls</a:t>
            </a:r>
            <a:r>
              <a:rPr sz="950">
                <a:solidFill>
                  <a:srgbClr val="111827"/>
                </a:solidFill>
                <a:latin typeface="Consolas"/>
              </a:rPr>
              <a:t> </a:t>
            </a:r>
            <a:r>
              <a:rPr sz="950">
                <a:solidFill>
                  <a:srgbClr val="111827"/>
                </a:solidFill>
                <a:latin typeface="Consolas"/>
              </a:rPr>
              <a:t>with</a:t>
            </a:r>
            <a:r>
              <a:rPr sz="950">
                <a:solidFill>
                  <a:srgbClr val="111827"/>
                </a:solidFill>
                <a:latin typeface="Consolas"/>
              </a:rPr>
              <a:t> </a:t>
            </a:r>
            <a:r>
              <a:rPr sz="950">
                <a:solidFill>
                  <a:srgbClr val="111827"/>
                </a:solidFill>
                <a:latin typeface="Consolas"/>
              </a:rPr>
              <a:t>institutional</a:t>
            </a:r>
            <a:r>
              <a:rPr sz="950">
                <a:solidFill>
                  <a:srgbClr val="111827"/>
                </a:solidFill>
                <a:latin typeface="Consolas"/>
              </a:rPr>
              <a:t> </a:t>
            </a:r>
            <a:r>
              <a:rPr sz="950">
                <a:solidFill>
                  <a:srgbClr val="111827"/>
                </a:solidFill>
                <a:latin typeface="Consolas"/>
              </a:rPr>
              <a:t>model</a:t>
            </a:r>
            <a:r>
              <a:rPr sz="950">
                <a:solidFill>
                  <a:srgbClr val="111827"/>
                </a:solidFill>
                <a:latin typeface="Consolas"/>
              </a:rPr>
              <a:t> </a:t>
            </a:r>
            <a:r>
              <a:rPr sz="950">
                <a:solidFill>
                  <a:srgbClr val="111827"/>
                </a:solidFill>
                <a:latin typeface="Consolas"/>
              </a:rPr>
              <a:t>risk</a:t>
            </a:r>
            <a:r>
              <a:rPr sz="950">
                <a:solidFill>
                  <a:srgbClr val="111827"/>
                </a:solidFill>
                <a:latin typeface="Consolas"/>
              </a:rPr>
              <a:t> </a:t>
            </a:r>
            <a:r>
              <a:rPr sz="950">
                <a:solidFill>
                  <a:srgbClr val="111827"/>
                </a:solidFill>
                <a:latin typeface="Consolas"/>
              </a:rPr>
              <a:t>management</a:t>
            </a:r>
            <a:r>
              <a:rPr sz="950">
                <a:solidFill>
                  <a:srgbClr val="111827"/>
                </a:solidFill>
                <a:latin typeface="Consolas"/>
              </a:rPr>
              <a:t> </a:t>
            </a:r>
            <a:r>
              <a:rPr sz="950">
                <a:solidFill>
                  <a:srgbClr val="111827"/>
                </a:solidFill>
                <a:latin typeface="Consolas"/>
              </a:rPr>
              <a:t>principles.</a:t>
            </a:r>
          </a:p>
          <a:p>
            <a:pPr>
              <a:lnSpc>
                <a:spcPct val="116000"/>
              </a:lnSpc>
            </a:pPr>
            <a:r>
              <a:rPr sz="950">
                <a:solidFill>
                  <a:srgbClr val="111827"/>
                </a:solidFill>
                <a:latin typeface="Consolas"/>
              </a:rPr>
              <a:t>-</a:t>
            </a:r>
            <a:r>
              <a:rPr sz="950">
                <a:solidFill>
                  <a:srgbClr val="111827"/>
                </a:solidFill>
                <a:latin typeface="Consolas"/>
              </a:rPr>
              <a:t> </a:t>
            </a:r>
            <a:r>
              <a:rPr sz="950">
                <a:solidFill>
                  <a:srgbClr val="111827"/>
                </a:solidFill>
                <a:latin typeface="Consolas"/>
              </a:rPr>
              <a:t>Focused</a:t>
            </a:r>
            <a:r>
              <a:rPr sz="950">
                <a:solidFill>
                  <a:srgbClr val="111827"/>
                </a:solidFill>
                <a:latin typeface="Consolas"/>
              </a:rPr>
              <a:t> </a:t>
            </a:r>
            <a:r>
              <a:rPr sz="950">
                <a:solidFill>
                  <a:srgbClr val="111827"/>
                </a:solidFill>
                <a:latin typeface="Consolas"/>
              </a:rPr>
              <a:t>on</a:t>
            </a:r>
            <a:r>
              <a:rPr sz="950">
                <a:solidFill>
                  <a:srgbClr val="111827"/>
                </a:solidFill>
                <a:latin typeface="Consolas"/>
              </a:rPr>
              <a:t> </a:t>
            </a:r>
            <a:r>
              <a:rPr sz="950">
                <a:solidFill>
                  <a:srgbClr val="111827"/>
                </a:solidFill>
                <a:latin typeface="Consolas"/>
              </a:rPr>
              <a:t>institutional</a:t>
            </a:r>
            <a:r>
              <a:rPr sz="950">
                <a:solidFill>
                  <a:srgbClr val="111827"/>
                </a:solidFill>
                <a:latin typeface="Consolas"/>
              </a:rPr>
              <a:t> </a:t>
            </a:r>
            <a:r>
              <a:rPr sz="950">
                <a:solidFill>
                  <a:srgbClr val="111827"/>
                </a:solidFill>
                <a:latin typeface="Consolas"/>
              </a:rPr>
              <a:t>defensibility</a:t>
            </a:r>
            <a:r>
              <a:rPr sz="950">
                <a:solidFill>
                  <a:srgbClr val="111827"/>
                </a:solidFill>
                <a:latin typeface="Consolas"/>
              </a:rPr>
              <a:t> </a:t>
            </a:r>
            <a:r>
              <a:rPr sz="950">
                <a:solidFill>
                  <a:srgbClr val="111827"/>
                </a:solidFill>
                <a:latin typeface="Consolas"/>
              </a:rPr>
              <a:t>and</a:t>
            </a:r>
            <a:r>
              <a:rPr sz="950">
                <a:solidFill>
                  <a:srgbClr val="111827"/>
                </a:solidFill>
                <a:latin typeface="Consolas"/>
              </a:rPr>
              <a:t> </a:t>
            </a:r>
            <a:r>
              <a:rPr sz="950">
                <a:solidFill>
                  <a:srgbClr val="111827"/>
                </a:solidFill>
                <a:latin typeface="Consolas"/>
              </a:rPr>
              <a:t>eliminating</a:t>
            </a:r>
            <a:r>
              <a:rPr sz="950">
                <a:solidFill>
                  <a:srgbClr val="111827"/>
                </a:solidFill>
                <a:latin typeface="Consolas"/>
              </a:rPr>
              <a:t> </a:t>
            </a:r>
            <a:r>
              <a:rPr sz="950">
                <a:solidFill>
                  <a:srgbClr val="111827"/>
                </a:solidFill>
                <a:latin typeface="Consolas"/>
              </a:rPr>
              <a:t>compounding</a:t>
            </a:r>
            <a:r>
              <a:rPr sz="950">
                <a:solidFill>
                  <a:srgbClr val="111827"/>
                </a:solidFill>
                <a:latin typeface="Consolas"/>
              </a:rPr>
              <a:t> </a:t>
            </a:r>
            <a:r>
              <a:rPr sz="950">
                <a:solidFill>
                  <a:srgbClr val="111827"/>
                </a:solidFill>
                <a:latin typeface="Consolas"/>
              </a:rPr>
              <a:t>error</a:t>
            </a:r>
            <a:r>
              <a:rPr sz="950">
                <a:solidFill>
                  <a:srgbClr val="111827"/>
                </a:solidFill>
                <a:latin typeface="Consolas"/>
              </a:rPr>
              <a:t> </a:t>
            </a:r>
            <a:r>
              <a:rPr sz="950">
                <a:solidFill>
                  <a:srgbClr val="111827"/>
                </a:solidFill>
                <a:latin typeface="Consolas"/>
              </a:rPr>
              <a:t>in</a:t>
            </a:r>
            <a:r>
              <a:rPr sz="950">
                <a:solidFill>
                  <a:srgbClr val="111827"/>
                </a:solidFill>
                <a:latin typeface="Consolas"/>
              </a:rPr>
              <a:t> </a:t>
            </a:r>
            <a:r>
              <a:rPr sz="950">
                <a:solidFill>
                  <a:srgbClr val="111827"/>
                </a:solidFill>
                <a:latin typeface="Consolas"/>
              </a:rPr>
              <a:t>finance.</a:t>
            </a:r>
          </a:p>
          <a:p>
            <a:pPr>
              <a:lnSpc>
                <a:spcPct val="116000"/>
              </a:lnSpc>
            </a:pPr>
            <a:r>
              <a:rPr sz="950">
                <a:solidFill>
                  <a:srgbClr val="111827"/>
                </a:solidFill>
                <a:latin typeface="Consolas"/>
              </a:rPr>
              <a:t>Keep</a:t>
            </a:r>
            <a:r>
              <a:rPr sz="950">
                <a:solidFill>
                  <a:srgbClr val="111827"/>
                </a:solidFill>
                <a:latin typeface="Consolas"/>
              </a:rPr>
              <a:t> </a:t>
            </a:r>
            <a:r>
              <a:rPr sz="950">
                <a:solidFill>
                  <a:srgbClr val="111827"/>
                </a:solidFill>
                <a:latin typeface="Consolas"/>
              </a:rPr>
              <a:t>the</a:t>
            </a:r>
            <a:r>
              <a:rPr sz="950">
                <a:solidFill>
                  <a:srgbClr val="111827"/>
                </a:solidFill>
                <a:latin typeface="Consolas"/>
              </a:rPr>
              <a:t> </a:t>
            </a:r>
            <a:r>
              <a:rPr sz="950">
                <a:solidFill>
                  <a:srgbClr val="111827"/>
                </a:solidFill>
                <a:latin typeface="Consolas"/>
              </a:rPr>
              <a:t>tone</a:t>
            </a:r>
            <a:r>
              <a:rPr sz="950">
                <a:solidFill>
                  <a:srgbClr val="111827"/>
                </a:solidFill>
                <a:latin typeface="Consolas"/>
              </a:rPr>
              <a:t> </a:t>
            </a:r>
            <a:r>
              <a:rPr sz="950">
                <a:solidFill>
                  <a:srgbClr val="111827"/>
                </a:solidFill>
                <a:latin typeface="Consolas"/>
              </a:rPr>
              <a:t>professional</a:t>
            </a:r>
            <a:r>
              <a:rPr sz="950">
                <a:solidFill>
                  <a:srgbClr val="4B5563"/>
                </a:solidFill>
                <a:latin typeface="Consolas"/>
              </a:rPr>
              <a:t>,</a:t>
            </a:r>
            <a:r>
              <a:rPr sz="950">
                <a:solidFill>
                  <a:srgbClr val="111827"/>
                </a:solidFill>
                <a:latin typeface="Consolas"/>
              </a:rPr>
              <a:t> </a:t>
            </a:r>
            <a:r>
              <a:rPr sz="950">
                <a:solidFill>
                  <a:srgbClr val="111827"/>
                </a:solidFill>
                <a:latin typeface="Consolas"/>
              </a:rPr>
              <a:t>analytical</a:t>
            </a:r>
            <a:r>
              <a:rPr sz="950">
                <a:solidFill>
                  <a:srgbClr val="4B5563"/>
                </a:solidFill>
                <a:latin typeface="Consolas"/>
              </a:rPr>
              <a:t>,</a:t>
            </a:r>
            <a:r>
              <a:rPr sz="950">
                <a:solidFill>
                  <a:srgbClr val="111827"/>
                </a:solidFill>
                <a:latin typeface="Consolas"/>
              </a:rPr>
              <a:t> </a:t>
            </a:r>
            <a:r>
              <a:rPr sz="950">
                <a:solidFill>
                  <a:srgbClr val="111827"/>
                </a:solidFill>
                <a:latin typeface="Consolas"/>
              </a:rPr>
              <a:t>and</a:t>
            </a:r>
            <a:r>
              <a:rPr sz="950">
                <a:solidFill>
                  <a:srgbClr val="111827"/>
                </a:solidFill>
                <a:latin typeface="Consolas"/>
              </a:rPr>
              <a:t> </a:t>
            </a:r>
            <a:r>
              <a:rPr sz="950">
                <a:solidFill>
                  <a:srgbClr val="111827"/>
                </a:solidFill>
                <a:latin typeface="Consolas"/>
              </a:rPr>
              <a:t>free</a:t>
            </a:r>
            <a:r>
              <a:rPr sz="950">
                <a:solidFill>
                  <a:srgbClr val="111827"/>
                </a:solidFill>
                <a:latin typeface="Consolas"/>
              </a:rPr>
              <a:t> </a:t>
            </a:r>
            <a:r>
              <a:rPr sz="950">
                <a:solidFill>
                  <a:srgbClr val="111827"/>
                </a:solidFill>
                <a:latin typeface="Consolas"/>
              </a:rPr>
              <a:t>of</a:t>
            </a:r>
            <a:r>
              <a:rPr sz="950">
                <a:solidFill>
                  <a:srgbClr val="111827"/>
                </a:solidFill>
                <a:latin typeface="Consolas"/>
              </a:rPr>
              <a:t> </a:t>
            </a:r>
            <a:r>
              <a:rPr sz="950">
                <a:solidFill>
                  <a:srgbClr val="111827"/>
                </a:solidFill>
                <a:latin typeface="Consolas"/>
              </a:rPr>
              <a:t>marketing</a:t>
            </a:r>
            <a:r>
              <a:rPr sz="950">
                <a:solidFill>
                  <a:srgbClr val="111827"/>
                </a:solidFill>
                <a:latin typeface="Consolas"/>
              </a:rPr>
              <a:t> </a:t>
            </a:r>
            <a:r>
              <a:rPr sz="950">
                <a:solidFill>
                  <a:srgbClr val="111827"/>
                </a:solidFill>
                <a:latin typeface="Consolas"/>
              </a:rPr>
              <a:t>buzzwords.</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CFB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548640"/>
            <a:ext cx="10515600" cy="731520"/>
          </a:xfrm>
          <a:prstGeom prst="rect">
            <a:avLst/>
          </a:prstGeom>
          <a:noFill/>
        </p:spPr>
        <p:txBody>
          <a:bodyPr wrap="square" lIns="0" tIns="0" rIns="0" bIns="0">
            <a:spAutoFit/>
          </a:bodyPr>
          <a:lstStyle/>
          <a:p>
            <a:pPr>
              <a:defRPr sz="2800" b="1">
                <a:solidFill>
                  <a:srgbClr val="1E1B4B"/>
                </a:solidFill>
                <a:latin typeface="Segoe UI"/>
              </a:defRPr>
            </a:pPr>
            <a:r>
              <a:t>Five Invariants for Production Financial AI</a:t>
            </a:r>
          </a:p>
        </p:txBody>
      </p:sp>
      <p:sp>
        <p:nvSpPr>
          <p:cNvPr id="4" name="Rectangle 3"/>
          <p:cNvSpPr/>
          <p:nvPr/>
        </p:nvSpPr>
        <p:spPr>
          <a:xfrm>
            <a:off x="822960" y="1234440"/>
            <a:ext cx="10545775" cy="13716"/>
          </a:xfrm>
          <a:prstGeom prst="rect">
            <a:avLst/>
          </a:prstGeom>
          <a:solidFill>
            <a:srgbClr val="E5E7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601200" y="6309360"/>
            <a:ext cx="1737360" cy="365760"/>
          </a:xfrm>
          <a:prstGeom prst="rect">
            <a:avLst/>
          </a:prstGeom>
          <a:noFill/>
        </p:spPr>
        <p:txBody>
          <a:bodyPr wrap="none" rIns="0" bIns="0">
            <a:spAutoFit/>
          </a:bodyPr>
          <a:lstStyle/>
          <a:p>
            <a:pPr algn="r">
              <a:defRPr sz="1100">
                <a:solidFill>
                  <a:srgbClr val="6B7280"/>
                </a:solidFill>
                <a:latin typeface="Segoe UI"/>
              </a:defRPr>
            </a:pPr>
            <a:r>
              <a:t>64 / 65</a:t>
            </a:r>
          </a:p>
        </p:txBody>
      </p:sp>
      <p:sp>
        <p:nvSpPr>
          <p:cNvPr id="6" name="TextBox 5"/>
          <p:cNvSpPr txBox="1"/>
          <p:nvPr/>
        </p:nvSpPr>
        <p:spPr>
          <a:xfrm>
            <a:off x="822960" y="1508760"/>
            <a:ext cx="10515600" cy="4983480"/>
          </a:xfrm>
          <a:prstGeom prst="rect">
            <a:avLst/>
          </a:prstGeom>
          <a:noFill/>
        </p:spPr>
        <p:txBody>
          <a:bodyPr wrap="square" lIns="0" tIns="0">
            <a:spAutoFit/>
          </a:bodyPr>
          <a:lstStyle/>
          <a:p>
            <a:pPr>
              <a:lnSpc>
                <a:spcPct val="125000"/>
              </a:lnSpc>
              <a:spcAft>
                <a:spcPts val="1200"/>
              </a:spcAft>
            </a:pPr>
            <a:r>
              <a:rPr sz="1550">
                <a:solidFill>
                  <a:srgbClr val="1F2937"/>
                </a:solidFill>
                <a:latin typeface="Segoe UI"/>
              </a:rPr>
              <a:t>•  1: Language models estimate token odds; they never perform authoritative calculations.</a:t>
            </a:r>
          </a:p>
          <a:p>
            <a:pPr>
              <a:lnSpc>
                <a:spcPct val="125000"/>
              </a:lnSpc>
              <a:spcAft>
                <a:spcPts val="1200"/>
              </a:spcAft>
            </a:pPr>
            <a:r>
              <a:rPr sz="1550">
                <a:solidFill>
                  <a:srgbClr val="1F2937"/>
                </a:solidFill>
                <a:latin typeface="Segoe UI"/>
              </a:rPr>
              <a:t>•  2: Conversation state lives in application memory; start fresh sessions to control cost and drift.</a:t>
            </a:r>
          </a:p>
          <a:p>
            <a:pPr>
              <a:lnSpc>
                <a:spcPct val="125000"/>
              </a:lnSpc>
              <a:spcAft>
                <a:spcPts val="1200"/>
              </a:spcAft>
            </a:pPr>
            <a:r>
              <a:rPr sz="1550">
                <a:solidFill>
                  <a:srgbClr val="1F2937"/>
                </a:solidFill>
                <a:latin typeface="Segoe UI"/>
              </a:rPr>
              <a:t>•  3: Context boundaries must remain frozen; isolate primary filings within immutable project perimeters.</a:t>
            </a:r>
          </a:p>
          <a:p>
            <a:pPr>
              <a:lnSpc>
                <a:spcPct val="125000"/>
              </a:lnSpc>
              <a:spcAft>
                <a:spcPts val="1200"/>
              </a:spcAft>
            </a:pPr>
            <a:r>
              <a:rPr sz="1550">
                <a:solidFill>
                  <a:srgbClr val="1F2937"/>
                </a:solidFill>
                <a:latin typeface="Segoe UI"/>
              </a:rPr>
              <a:t>•  4: Math requires external runtimes; delegate arithmetic to deterministic Python engines.</a:t>
            </a:r>
          </a:p>
          <a:p>
            <a:pPr>
              <a:lnSpc>
                <a:spcPct val="125000"/>
              </a:lnSpc>
              <a:spcAft>
                <a:spcPts val="1200"/>
              </a:spcAft>
            </a:pPr>
            <a:r>
              <a:rPr sz="1550">
                <a:solidFill>
                  <a:srgbClr val="1F2937"/>
                </a:solidFill>
                <a:latin typeface="Segoe UI"/>
              </a:rPr>
              <a:t>•  5: Accountability never transfers to software; require cryptographic audit dossiers and human sign-off.</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CFB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548640"/>
            <a:ext cx="10515600" cy="731520"/>
          </a:xfrm>
          <a:prstGeom prst="rect">
            <a:avLst/>
          </a:prstGeom>
          <a:noFill/>
        </p:spPr>
        <p:txBody>
          <a:bodyPr wrap="square" lIns="0" tIns="0" rIns="0" bIns="0">
            <a:spAutoFit/>
          </a:bodyPr>
          <a:lstStyle/>
          <a:p>
            <a:pPr>
              <a:defRPr sz="2800" b="1">
                <a:solidFill>
                  <a:srgbClr val="1E1B4B"/>
                </a:solidFill>
                <a:latin typeface="Segoe UI"/>
              </a:defRPr>
            </a:pPr>
            <a:r>
              <a:t>Conclusion: Defensible Financial Analysis</a:t>
            </a:r>
          </a:p>
        </p:txBody>
      </p:sp>
      <p:sp>
        <p:nvSpPr>
          <p:cNvPr id="4" name="Rectangle 3"/>
          <p:cNvSpPr/>
          <p:nvPr/>
        </p:nvSpPr>
        <p:spPr>
          <a:xfrm>
            <a:off x="822960" y="1234440"/>
            <a:ext cx="10545775" cy="13716"/>
          </a:xfrm>
          <a:prstGeom prst="rect">
            <a:avLst/>
          </a:prstGeom>
          <a:solidFill>
            <a:srgbClr val="E5E7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601200" y="6309360"/>
            <a:ext cx="1737360" cy="365760"/>
          </a:xfrm>
          <a:prstGeom prst="rect">
            <a:avLst/>
          </a:prstGeom>
          <a:noFill/>
        </p:spPr>
        <p:txBody>
          <a:bodyPr wrap="none" rIns="0" bIns="0">
            <a:spAutoFit/>
          </a:bodyPr>
          <a:lstStyle/>
          <a:p>
            <a:pPr algn="r">
              <a:defRPr sz="1100">
                <a:solidFill>
                  <a:srgbClr val="6B7280"/>
                </a:solidFill>
                <a:latin typeface="Segoe UI"/>
              </a:defRPr>
            </a:pPr>
            <a:r>
              <a:t>65 / 65</a:t>
            </a:r>
          </a:p>
        </p:txBody>
      </p:sp>
      <p:sp>
        <p:nvSpPr>
          <p:cNvPr id="6" name="TextBox 5"/>
          <p:cNvSpPr txBox="1"/>
          <p:nvPr/>
        </p:nvSpPr>
        <p:spPr>
          <a:xfrm>
            <a:off x="822960" y="1508760"/>
            <a:ext cx="10515600" cy="4983480"/>
          </a:xfrm>
          <a:prstGeom prst="rect">
            <a:avLst/>
          </a:prstGeom>
          <a:noFill/>
        </p:spPr>
        <p:txBody>
          <a:bodyPr wrap="square" lIns="0" tIns="0">
            <a:spAutoFit/>
          </a:bodyPr>
          <a:lstStyle/>
          <a:p>
            <a:pPr>
              <a:lnSpc>
                <a:spcPct val="125000"/>
              </a:lnSpc>
              <a:spcAft>
                <a:spcPts val="1200"/>
              </a:spcAft>
            </a:pPr>
            <a:r>
              <a:rPr sz="1550">
                <a:solidFill>
                  <a:srgbClr val="1F2937"/>
                </a:solidFill>
                <a:latin typeface="Segoe UI"/>
              </a:rPr>
              <a:t>•  You now hold the mental models to evaluate artificial intelligence with complete clarity.</a:t>
            </a:r>
          </a:p>
          <a:p>
            <a:pPr>
              <a:lnSpc>
                <a:spcPct val="125000"/>
              </a:lnSpc>
              <a:spcAft>
                <a:spcPts val="1200"/>
              </a:spcAft>
            </a:pPr>
            <a:r>
              <a:rPr sz="1550">
                <a:solidFill>
                  <a:srgbClr val="1F2937"/>
                </a:solidFill>
                <a:latin typeface="Segoe UI"/>
              </a:rPr>
              <a:t>•  You understand how models generate text, why they fail, and how tools give them exact hands.</a:t>
            </a:r>
          </a:p>
          <a:p>
            <a:pPr>
              <a:lnSpc>
                <a:spcPct val="125000"/>
              </a:lnSpc>
              <a:spcAft>
                <a:spcPts val="1200"/>
              </a:spcAft>
            </a:pPr>
            <a:r>
              <a:rPr sz="1550">
                <a:solidFill>
                  <a:srgbClr val="1F2937"/>
                </a:solidFill>
                <a:latin typeface="Segoe UI"/>
              </a:rPr>
              <a:t>•  You can design multi-session workflows that stop context decay and compounding errors.</a:t>
            </a:r>
          </a:p>
          <a:p>
            <a:pPr>
              <a:lnSpc>
                <a:spcPct val="125000"/>
              </a:lnSpc>
              <a:spcAft>
                <a:spcPts val="1200"/>
              </a:spcAft>
            </a:pPr>
            <a:r>
              <a:rPr sz="1550">
                <a:solidFill>
                  <a:srgbClr val="1F2937"/>
                </a:solidFill>
                <a:latin typeface="Segoe UI"/>
              </a:rPr>
              <a:t>•  You carry practical frameworks to cut through vendor hype and evaluate software purchases.</a:t>
            </a:r>
          </a:p>
          <a:p>
            <a:pPr>
              <a:lnSpc>
                <a:spcPct val="125000"/>
              </a:lnSpc>
              <a:spcAft>
                <a:spcPts val="1200"/>
              </a:spcAft>
            </a:pPr>
            <a:r>
              <a:rPr sz="1550">
                <a:solidFill>
                  <a:srgbClr val="1F2937"/>
                </a:solidFill>
                <a:latin typeface="Segoe UI"/>
              </a:rPr>
              <a:t>•  Apply these principles to build financial systems that survive scrutiny and protect your firm.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