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097280" y="1371600"/>
            <a:ext cx="1371600" cy="5486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737360"/>
            <a:ext cx="996696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spcAft>
                <a:spcPts val="1600"/>
              </a:spcAft>
              <a:defRPr sz="4000" b="1">
                <a:solidFill>
                  <a:srgbClr val="1E1B4B"/>
                </a:solidFill>
                <a:latin typeface="Segoe UI"/>
              </a:defRPr>
            </a:pPr>
            <a:r>
              <a:t>Large Language Models</a:t>
            </a:r>
            <a:br/>
            <a:r>
              <a:t>for Software Engineers</a:t>
            </a:r>
          </a:p>
          <a:p>
            <a:pPr>
              <a:spcAft>
                <a:spcPts val="2800"/>
              </a:spcAft>
              <a:defRPr sz="2200">
                <a:solidFill>
                  <a:srgbClr val="1F2937"/>
                </a:solidFill>
                <a:latin typeface="Segoe UI"/>
              </a:defRPr>
            </a:pPr>
            <a:r>
              <a:t>Session 2: The Agent Loop, Tools, and Memory</a:t>
            </a:r>
          </a:p>
          <a:p>
            <a:pPr>
              <a:defRPr sz="1400">
                <a:solidFill>
                  <a:srgbClr val="6B7280"/>
                </a:solidFill>
                <a:latin typeface="Segoe UI"/>
              </a:defRPr>
            </a:pPr>
            <a:r>
              <a:t>Monarch Wadia   ·   monarchwadia.com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Everything Is a Content Block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10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Message Anatomy</a:t>
            </a:r>
            <a:r>
              <a:rPr sz="1550">
                <a:solidFill>
                  <a:srgbClr val="1F2937"/>
                </a:solidFill>
                <a:latin typeface="Segoe UI"/>
              </a:rPr>
              <a:t>: A message content is an array of typed blocks (text, image, tool_result).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Multi-Modal Inputs</a:t>
            </a:r>
            <a:r>
              <a:rPr sz="1550">
                <a:solidFill>
                  <a:srgbClr val="1F2937"/>
                </a:solidFill>
                <a:latin typeface="Segoe UI"/>
              </a:rPr>
              <a:t>: Screenshots and attachments ride in through the exact same door.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Token Economics</a:t>
            </a:r>
            <a:r>
              <a:rPr sz="1550">
                <a:solidFill>
                  <a:srgbClr val="1F2937"/>
                </a:solidFill>
                <a:latin typeface="Segoe UI"/>
              </a:rPr>
              <a:t>: Image blocks consume significant token budgets; send only what is needed.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Unified Door</a:t>
            </a:r>
            <a:r>
              <a:rPr sz="1550">
                <a:solidFill>
                  <a:srgbClr val="1F2937"/>
                </a:solidFill>
                <a:latin typeface="Segoe UI"/>
              </a:rPr>
              <a:t>: Tool outputs and error messages enter the memory array as content blocks.</a:t>
            </a:r>
          </a:p>
        </p:txBody>
      </p:sp>
      <p:pic>
        <p:nvPicPr>
          <p:cNvPr id="7" name="Picture 6" descr="sec-ch02-mess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420115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Streaming &amp; Partial Information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11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Real-Time Generation</a:t>
            </a:r>
            <a:r>
              <a:rPr sz="1550">
                <a:solidFill>
                  <a:srgbClr val="1F2937"/>
                </a:solidFill>
                <a:latin typeface="Segoe UI"/>
              </a:rPr>
              <a:t>: Models emit tokens sequentially as they are generated over HTTP.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Perceived Latency</a:t>
            </a:r>
            <a:r>
              <a:rPr sz="1550">
                <a:solidFill>
                  <a:srgbClr val="1F2937"/>
                </a:solidFill>
                <a:latin typeface="Segoe UI"/>
              </a:rPr>
              <a:t>: Streaming provides immediate visual feedback during long generations.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Partial State Trap</a:t>
            </a:r>
            <a:r>
              <a:rPr sz="1550">
                <a:solidFill>
                  <a:srgbClr val="1F2937"/>
                </a:solidFill>
                <a:latin typeface="Segoe UI"/>
              </a:rPr>
              <a:t>: A half-streamed response is an incomplete sentence or truncated JSON.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Golden Rule</a:t>
            </a:r>
            <a:r>
              <a:rPr sz="1550">
                <a:solidFill>
                  <a:srgbClr val="1F2937"/>
                </a:solidFill>
                <a:latin typeface="Segoe UI"/>
              </a:rPr>
              <a:t>: Treat streamed output as unverified until the end-of-turn signal arrives.</a:t>
            </a:r>
          </a:p>
        </p:txBody>
      </p:sp>
      <p:pic>
        <p:nvPicPr>
          <p:cNvPr id="7" name="Picture 6" descr="sec-ch02-stream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148115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Flaw: The Loop Only Appends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12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Hidden Flaw</a:t>
            </a:r>
            <a:r>
              <a:rPr sz="1550">
                <a:solidFill>
                  <a:srgbClr val="1F2937"/>
                </a:solidFill>
                <a:latin typeface="Segoe UI"/>
              </a:rPr>
              <a:t>: The basic loop only ever adds; nothing is ever removed automatically.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Compounding Cost</a:t>
            </a:r>
            <a:r>
              <a:rPr sz="1550">
                <a:solidFill>
                  <a:srgbClr val="1F2937"/>
                </a:solidFill>
                <a:latin typeface="Segoe UI"/>
              </a:rPr>
              <a:t>: The full array is re-sent on every turn, billing prior tokens repeatedly.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Context Ceiling</a:t>
            </a:r>
            <a:r>
              <a:rPr sz="1550">
                <a:solidFill>
                  <a:srgbClr val="1F2937"/>
                </a:solidFill>
                <a:latin typeface="Segoe UI"/>
              </a:rPr>
              <a:t>: Without active management, long conversations inevitably overflow the window.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Turn 1: 150 tokens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messages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U1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A1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Turn 5: 1,800 tokens (resending everything!)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messages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U1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A1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U2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A2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U3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A3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U4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A4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U5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A5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Turn 20: 18,000 tokens (approaching budget ceiling)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messages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U1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A1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...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U20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A20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Flaw: Append-only growth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Total Cost = Sum(Turn_i * Tokens_i)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Without trimming, latency and costs explode.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097280" y="1828800"/>
            <a:ext cx="1371600" cy="5486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2103120"/>
            <a:ext cx="996696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spcAft>
                <a:spcPts val="1000"/>
              </a:spcAft>
              <a:defRPr sz="1400" b="1">
                <a:solidFill>
                  <a:srgbClr val="D97706"/>
                </a:solidFill>
                <a:latin typeface="Segoe UI"/>
              </a:defRPr>
            </a:pPr>
            <a:r>
              <a:t>SECTION 3</a:t>
            </a:r>
          </a:p>
          <a:p>
            <a:pPr>
              <a:spcAft>
                <a:spcPts val="1400"/>
              </a:spcAft>
              <a:defRPr sz="3600" b="1">
                <a:solidFill>
                  <a:srgbClr val="1E1B4B"/>
                </a:solidFill>
                <a:latin typeface="Segoe UI"/>
              </a:defRPr>
            </a:pPr>
            <a:r>
              <a:t>Knowledge in the Loop</a:t>
            </a:r>
          </a:p>
          <a:p>
            <a:pPr>
              <a:defRPr sz="2000">
                <a:solidFill>
                  <a:srgbClr val="1F2937"/>
                </a:solidFill>
                <a:latin typeface="Segoe UI"/>
              </a:defRPr>
            </a:pPr>
            <a:r>
              <a:t>RAG, Attachments, and Cracking the Sealed Loop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13 / 43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Sealed Loop Problem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14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Training Cutoff</a:t>
            </a:r>
            <a:r>
              <a:rPr sz="1550">
                <a:solidFill>
                  <a:srgbClr val="1F2937"/>
                </a:solidFill>
                <a:latin typeface="Segoe UI"/>
              </a:rPr>
              <a:t>: The model knows only public training data up to its cutoff date.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Private Data Gap</a:t>
            </a:r>
            <a:r>
              <a:rPr sz="1550">
                <a:solidFill>
                  <a:srgbClr val="1F2937"/>
                </a:solidFill>
                <a:latin typeface="Segoe UI"/>
              </a:rPr>
              <a:t>: Internal policies, customer records, and codebases were never in the training set.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Cracking the Seal</a:t>
            </a:r>
            <a:r>
              <a:rPr sz="1550">
                <a:solidFill>
                  <a:srgbClr val="1F2937"/>
                </a:solidFill>
                <a:latin typeface="Segoe UI"/>
              </a:rPr>
              <a:t>: External knowledge must be actively injected into host memory by your code.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306324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273405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Query to standard model without context: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"role"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"user"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"content"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"Can an annual subscriber get a refund after 2 months under our policy?"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2000"/>
              </a:lnSpc>
            </a:pPr>
            <a:r>
              <a:rPr sz="850">
                <a:latin typeface="Consolas"/>
              </a:rPr>
              <a:t> 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LLM Output (Unanchored Guess):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047857"/>
                </a:solidFill>
                <a:latin typeface="Consolas"/>
              </a:rPr>
              <a:t>"Under standard SaaS industry practices, annual plans are non-refundable after 30 days..."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94960" y="4736592"/>
            <a:ext cx="5943600" cy="1252728"/>
          </a:xfrm>
          <a:prstGeom prst="roundRect">
            <a:avLst/>
          </a:prstGeom>
          <a:solidFill>
            <a:srgbClr val="FEF2F2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577840" y="4846320"/>
            <a:ext cx="5577840" cy="10332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050" b="1">
                <a:solidFill>
                  <a:srgbClr val="B91C1C"/>
                </a:solidFill>
                <a:latin typeface="Segoe UI"/>
              </a:rPr>
              <a:t>Hallucination / Knowledge Gap: The model invents plausible generic answers because company policies were never in its training set.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Knowledge on Demand: RAG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15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Retrieval-Augmented Generation</a:t>
            </a:r>
            <a:r>
              <a:rPr sz="1550">
                <a:solidFill>
                  <a:srgbClr val="1F2937"/>
                </a:solidFill>
                <a:latin typeface="Segoe UI"/>
              </a:rPr>
              <a:t>: The host searches documents and pastes excerpts into memory.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Sliding the Page Across</a:t>
            </a:r>
            <a:r>
              <a:rPr sz="1550">
                <a:solidFill>
                  <a:srgbClr val="1F2937"/>
                </a:solidFill>
                <a:latin typeface="Segoe UI"/>
              </a:rPr>
              <a:t>: We do not retrain the model; we hand it the relevant page to read.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No Library Shelf in the LLM</a:t>
            </a:r>
            <a:r>
              <a:rPr sz="1550">
                <a:solidFill>
                  <a:srgbClr val="1F2937"/>
                </a:solidFill>
                <a:latin typeface="Segoe UI"/>
              </a:rPr>
              <a:t>: The model reads the injected context just like standard prompt text.</a:t>
            </a:r>
          </a:p>
        </p:txBody>
      </p:sp>
      <p:pic>
        <p:nvPicPr>
          <p:cNvPr id="7" name="Picture 6" descr="machine-ch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399215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Retrieve Wide, Read Narrow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16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Step 1: Broad Search</a:t>
            </a:r>
            <a:r>
              <a:rPr sz="1550">
                <a:solidFill>
                  <a:srgbClr val="1F2937"/>
                </a:solidFill>
                <a:latin typeface="Segoe UI"/>
              </a:rPr>
              <a:t>: Keyword, vector, or hybrid search pulls candidate document excerpts.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Step 2: Re-Ranking</a:t>
            </a:r>
            <a:r>
              <a:rPr sz="1550">
                <a:solidFill>
                  <a:srgbClr val="1F2937"/>
                </a:solidFill>
                <a:latin typeface="Segoe UI"/>
              </a:rPr>
              <a:t>: Score candidate passages against the query to select the best 3 to 5.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Search as an Upgraded Arrow</a:t>
            </a:r>
            <a:r>
              <a:rPr sz="1550">
                <a:solidFill>
                  <a:srgbClr val="1F2937"/>
                </a:solidFill>
                <a:latin typeface="Segoe UI"/>
              </a:rPr>
              <a:t>: Whether keyword, vector, or graph search, the loop interface is identical.</a:t>
            </a:r>
          </a:p>
        </p:txBody>
      </p:sp>
      <p:pic>
        <p:nvPicPr>
          <p:cNvPr id="7" name="Picture 6" descr="sec-ch03-searc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140240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Include It Whole: Attachments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17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Direct Attachment</a:t>
            </a:r>
            <a:r>
              <a:rPr sz="1550">
                <a:solidFill>
                  <a:srgbClr val="1F2937"/>
                </a:solidFill>
                <a:latin typeface="Segoe UI"/>
              </a:rPr>
              <a:t>: For concise documents (1-3 pages), attach the entire text or PDF directly.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Zero Search Latency</a:t>
            </a:r>
            <a:r>
              <a:rPr sz="1550">
                <a:solidFill>
                  <a:srgbClr val="1F2937"/>
                </a:solidFill>
                <a:latin typeface="Segoe UI"/>
              </a:rPr>
              <a:t>: Eliminates indexing, vector databases, and retrieval misses.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Non-Text Media</a:t>
            </a:r>
            <a:r>
              <a:rPr sz="1550">
                <a:solidFill>
                  <a:srgbClr val="1F2937"/>
                </a:solidFill>
                <a:latin typeface="Segoe UI"/>
              </a:rPr>
              <a:t>: Scanned agreements, architecture diagrams, and charts ride in as image blocks.</a:t>
            </a:r>
          </a:p>
        </p:txBody>
      </p:sp>
      <p:pic>
        <p:nvPicPr>
          <p:cNvPr id="7" name="Picture 6" descr="sec-ch03-inclu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61701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Retrieval Traps: Trust &amp; Flood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18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Trust Flaw</a:t>
            </a:r>
            <a:r>
              <a:rPr sz="1550">
                <a:solidFill>
                  <a:srgbClr val="1F2937"/>
                </a:solidFill>
                <a:latin typeface="Segoe UI"/>
              </a:rPr>
              <a:t>: The model treats injected text as truth; stale policies yield confident stale answers.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Flood Flaw</a:t>
            </a:r>
            <a:r>
              <a:rPr sz="1550">
                <a:solidFill>
                  <a:srgbClr val="1F2937"/>
                </a:solidFill>
                <a:latin typeface="Segoe UI"/>
              </a:rPr>
              <a:t>: Attaching massive binders dilutes attention and inflates latency and token cost.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Best Practice</a:t>
            </a:r>
            <a:r>
              <a:rPr sz="1550">
                <a:solidFill>
                  <a:srgbClr val="1F2937"/>
                </a:solidFill>
                <a:latin typeface="Segoe UI"/>
              </a:rPr>
              <a:t>: Curate document sources and inject only the precise excerpts required.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306324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273405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Attaching a 50-page Master Agreement: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messages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=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[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</a:t>
            </a:r>
            <a:r>
              <a:rPr sz="850">
                <a:solidFill>
                  <a:srgbClr val="1E40AF"/>
                </a:solidFill>
                <a:latin typeface="Consolas"/>
              </a:rPr>
              <a:t>"role"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"user"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</a:t>
            </a:r>
            <a:r>
              <a:rPr sz="850">
                <a:solidFill>
                  <a:srgbClr val="1E40AF"/>
                </a:solidFill>
                <a:latin typeface="Consolas"/>
              </a:rPr>
              <a:t>"content"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[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  </a:t>
            </a: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E40AF"/>
                </a:solidFill>
                <a:latin typeface="Consolas"/>
              </a:rPr>
              <a:t>"type"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"text"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E40AF"/>
                </a:solidFill>
                <a:latin typeface="Consolas"/>
              </a:rPr>
              <a:t>"text"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"Find refund terms:"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  </a:t>
            </a: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E40AF"/>
                </a:solidFill>
                <a:latin typeface="Consolas"/>
              </a:rPr>
              <a:t>"type"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"text"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E40AF"/>
                </a:solidFill>
                <a:latin typeface="Consolas"/>
              </a:rPr>
              <a:t>"text"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"[... 45,000 words of legal definitions ...] Section 14.2: Refunds permitted within 90 days pro-rata."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</a:t>
            </a:r>
            <a:r>
              <a:rPr sz="850">
                <a:solidFill>
                  <a:srgbClr val="4B5563"/>
                </a:solidFill>
                <a:latin typeface="Consolas"/>
              </a:rPr>
              <a:t>]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94960" y="4736592"/>
            <a:ext cx="5943600" cy="1252728"/>
          </a:xfrm>
          <a:prstGeom prst="roundRect">
            <a:avLst/>
          </a:prstGeom>
          <a:solidFill>
            <a:srgbClr val="FEF2F2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577840" y="4846320"/>
            <a:ext cx="5577840" cy="10332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050" b="1">
                <a:solidFill>
                  <a:srgbClr val="B91C1C"/>
                </a:solidFill>
                <a:latin typeface="Segoe UI"/>
              </a:rPr>
              <a:t>The Needle Drowned: 45,000 words of boilerplate dilutes model attention and bills full token costs on every subsequent turn.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097280" y="1828800"/>
            <a:ext cx="1371600" cy="5486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2103120"/>
            <a:ext cx="996696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spcAft>
                <a:spcPts val="1000"/>
              </a:spcAft>
              <a:defRPr sz="1400" b="1">
                <a:solidFill>
                  <a:srgbClr val="D97706"/>
                </a:solidFill>
                <a:latin typeface="Segoe UI"/>
              </a:defRPr>
            </a:pPr>
            <a:r>
              <a:t>SECTION 4</a:t>
            </a:r>
          </a:p>
          <a:p>
            <a:pPr>
              <a:spcAft>
                <a:spcPts val="1400"/>
              </a:spcAft>
              <a:defRPr sz="3600" b="1">
                <a:solidFill>
                  <a:srgbClr val="1E1B4B"/>
                </a:solidFill>
                <a:latin typeface="Segoe UI"/>
              </a:defRPr>
            </a:pPr>
            <a:r>
              <a:t>The First Way to Act</a:t>
            </a:r>
          </a:p>
          <a:p>
            <a:pPr>
              <a:defRPr sz="2000">
                <a:solidFill>
                  <a:srgbClr val="1F2937"/>
                </a:solidFill>
                <a:latin typeface="Segoe UI"/>
              </a:defRPr>
            </a:pPr>
            <a:r>
              <a:t>From JSON Output to the Tool Contract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19 / 43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097280" y="1828800"/>
            <a:ext cx="1371600" cy="5486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2103120"/>
            <a:ext cx="996696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spcAft>
                <a:spcPts val="1000"/>
              </a:spcAft>
              <a:defRPr sz="1400" b="1">
                <a:solidFill>
                  <a:srgbClr val="D97706"/>
                </a:solidFill>
                <a:latin typeface="Segoe UI"/>
              </a:defRPr>
            </a:pPr>
            <a:r>
              <a:t>SECTION 1</a:t>
            </a:r>
          </a:p>
          <a:p>
            <a:pPr>
              <a:spcAft>
                <a:spcPts val="1400"/>
              </a:spcAft>
              <a:defRPr sz="3600" b="1">
                <a:solidFill>
                  <a:srgbClr val="1E1B4B"/>
                </a:solidFill>
                <a:latin typeface="Segoe UI"/>
              </a:defRPr>
            </a:pPr>
            <a:r>
              <a:t>Logistics &amp; Goals</a:t>
            </a:r>
          </a:p>
          <a:p>
            <a:pPr>
              <a:defRPr sz="2000">
                <a:solidFill>
                  <a:srgbClr val="1F2937"/>
                </a:solidFill>
                <a:latin typeface="Segoe UI"/>
              </a:defRPr>
            </a:pPr>
            <a:r>
              <a:t>From the Single Call to the Agent Loop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 / 43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Homemade Actor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20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Naive Approach</a:t>
            </a:r>
            <a:r>
              <a:rPr sz="1550">
                <a:solidFill>
                  <a:srgbClr val="1F2937"/>
                </a:solidFill>
                <a:latin typeface="Segoe UI"/>
              </a:rPr>
              <a:t>: Prompting the model to emit ad-hoc JSON action commands in text.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Host Acts as Scraper</a:t>
            </a:r>
            <a:r>
              <a:rPr sz="1550">
                <a:solidFill>
                  <a:srgbClr val="1F2937"/>
                </a:solidFill>
                <a:latin typeface="Segoe UI"/>
              </a:rPr>
              <a:t>: The host inspects the text, parses JSON, executes, and replies.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Brittle Integration</a:t>
            </a:r>
            <a:r>
              <a:rPr sz="1550">
                <a:solidFill>
                  <a:srgbClr val="1F2937"/>
                </a:solidFill>
                <a:latin typeface="Segoe UI"/>
              </a:rPr>
              <a:t>: Mixing natural language reasoning with execution commands in one string.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System Prompt: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If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you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need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to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run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tests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output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raw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JSON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E40AF"/>
                </a:solidFill>
                <a:latin typeface="Consolas"/>
              </a:rPr>
              <a:t>"action"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"run_test"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E40AF"/>
                </a:solidFill>
                <a:latin typeface="Consolas"/>
              </a:rPr>
              <a:t>"path"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"test_auth.py"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Host Code: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7C3AED"/>
                </a:solidFill>
                <a:latin typeface="Consolas"/>
              </a:rPr>
              <a:t>var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reply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response.Output.Message.Content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  <a:r>
              <a:rPr sz="950">
                <a:solidFill>
                  <a:srgbClr val="B45309"/>
                </a:solidFill>
                <a:latin typeface="Consolas"/>
              </a:rPr>
              <a:t>0</a:t>
            </a: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  <a:r>
              <a:rPr sz="950">
                <a:solidFill>
                  <a:srgbClr val="111827"/>
                </a:solidFill>
                <a:latin typeface="Consolas"/>
              </a:rPr>
              <a:t>.Text</a:t>
            </a:r>
            <a:r>
              <a:rPr sz="950">
                <a:solidFill>
                  <a:srgbClr val="4B5563"/>
                </a:solidFill>
                <a:latin typeface="Consolas"/>
              </a:rPr>
              <a:t>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if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reply.Contains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047857"/>
                </a:solidFill>
                <a:latin typeface="Consolas"/>
              </a:rPr>
              <a:t>""</a:t>
            </a:r>
            <a:r>
              <a:rPr sz="950">
                <a:solidFill>
                  <a:srgbClr val="111827"/>
                </a:solidFill>
                <a:latin typeface="Consolas"/>
              </a:rPr>
              <a:t>action</a:t>
            </a:r>
            <a:r>
              <a:rPr sz="950">
                <a:solidFill>
                  <a:srgbClr val="047857"/>
                </a:solidFill>
                <a:latin typeface="Consolas"/>
              </a:rPr>
              <a:t>": "</a:t>
            </a:r>
            <a:r>
              <a:rPr sz="950">
                <a:solidFill>
                  <a:srgbClr val="111827"/>
                </a:solidFill>
                <a:latin typeface="Consolas"/>
              </a:rPr>
              <a:t>run_test</a:t>
            </a:r>
            <a:r>
              <a:rPr sz="950">
                <a:solidFill>
                  <a:srgbClr val="047857"/>
                </a:solidFill>
                <a:latin typeface="Consolas"/>
              </a:rPr>
              <a:t>""</a:t>
            </a:r>
            <a:r>
              <a:rPr sz="950">
                <a:solidFill>
                  <a:srgbClr val="4B5563"/>
                </a:solidFill>
                <a:latin typeface="Consolas"/>
              </a:rPr>
              <a:t>))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7C3AED"/>
                </a:solidFill>
                <a:latin typeface="Consolas"/>
              </a:rPr>
              <a:t>var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json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ExtractJson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reply</a:t>
            </a:r>
            <a:r>
              <a:rPr sz="950">
                <a:solidFill>
                  <a:srgbClr val="4B5563"/>
                </a:solidFill>
                <a:latin typeface="Consolas"/>
              </a:rPr>
              <a:t>);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RunTest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json.Path</a:t>
            </a:r>
            <a:r>
              <a:rPr sz="950">
                <a:solidFill>
                  <a:srgbClr val="4B5563"/>
                </a:solidFill>
                <a:latin typeface="Consolas"/>
              </a:rPr>
              <a:t>);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When the Seams Show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21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Conversational Leakage</a:t>
            </a:r>
            <a:r>
              <a:rPr sz="1550">
                <a:solidFill>
                  <a:srgbClr val="1F2937"/>
                </a:solidFill>
                <a:latin typeface="Segoe UI"/>
              </a:rPr>
              <a:t>: Models naturally prepend explanations ('Sure, I can help...').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Markdown Fences</a:t>
            </a:r>
            <a:r>
              <a:rPr sz="1550">
                <a:solidFill>
                  <a:srgbClr val="1F2937"/>
                </a:solidFill>
                <a:latin typeface="Segoe UI"/>
              </a:rPr>
              <a:t>: Delimiters like ```json break strict JSON parsers.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Seam Problem</a:t>
            </a:r>
            <a:r>
              <a:rPr sz="1550">
                <a:solidFill>
                  <a:srgbClr val="1F2937"/>
                </a:solidFill>
                <a:latin typeface="Segoe UI"/>
              </a:rPr>
              <a:t>: String parsing against generative text is brittle in production.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306324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273405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Actual Model Output: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Sure!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I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would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be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happy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to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run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those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tests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for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you.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Here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is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the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command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</a:p>
          <a:p>
            <a:pPr>
              <a:lnSpc>
                <a:spcPct val="112000"/>
              </a:lnSpc>
            </a:pPr>
            <a:r>
              <a:rPr sz="850">
                <a:latin typeface="Consolas"/>
              </a:rPr>
              <a:t> 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```json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"action"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"run_test"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"path"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"tests/auth/test_login.py"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```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Let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me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know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if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you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need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anything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else!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94960" y="4736592"/>
            <a:ext cx="5943600" cy="1252728"/>
          </a:xfrm>
          <a:prstGeom prst="roundRect">
            <a:avLst/>
          </a:prstGeom>
          <a:solidFill>
            <a:srgbClr val="FEF2F2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577840" y="4846320"/>
            <a:ext cx="5577840" cy="10332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050" b="1">
                <a:solidFill>
                  <a:srgbClr val="B91C1C"/>
                </a:solidFill>
                <a:latin typeface="Segoe UI"/>
              </a:rPr>
              <a:t>Format Drift &amp; Parsing Failure: Markdown code fences and conversational wrapper text broke System.Text.Json parser.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First-Class Tool Contract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22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First-Class Tool API</a:t>
            </a:r>
            <a:r>
              <a:rPr sz="1550">
                <a:solidFill>
                  <a:srgbClr val="1F2937"/>
                </a:solidFill>
                <a:latin typeface="Segoe UI"/>
              </a:rPr>
              <a:t>: Declare available functions with explicit JSON schemas in the API request.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Separate Channels</a:t>
            </a:r>
            <a:r>
              <a:rPr sz="1550">
                <a:solidFill>
                  <a:srgbClr val="1F2937"/>
                </a:solidFill>
                <a:latin typeface="Segoe UI"/>
              </a:rPr>
              <a:t>: The model emits structured tool invocation blocks separate from message text.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Host Decides</a:t>
            </a:r>
            <a:r>
              <a:rPr sz="1550">
                <a:solidFill>
                  <a:srgbClr val="1F2937"/>
                </a:solidFill>
                <a:latin typeface="Segoe UI"/>
              </a:rPr>
              <a:t>: The model proposes tool calls; the host validates and executes them.</a:t>
            </a:r>
          </a:p>
        </p:txBody>
      </p:sp>
      <p:pic>
        <p:nvPicPr>
          <p:cNvPr id="7" name="Picture 6" descr="machine-ch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356507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Declaring Tool Schemas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23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Tool Name &amp; Description</a:t>
            </a:r>
            <a:r>
              <a:rPr sz="1550">
                <a:solidFill>
                  <a:srgbClr val="1F2937"/>
                </a:solidFill>
                <a:latin typeface="Segoe UI"/>
              </a:rPr>
              <a:t>: Plain English explanations guide the model on when to select the tool.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Input Schema (JSON Schema)</a:t>
            </a:r>
            <a:r>
              <a:rPr sz="1550">
                <a:solidFill>
                  <a:srgbClr val="1F2937"/>
                </a:solidFill>
                <a:latin typeface="Segoe UI"/>
              </a:rPr>
              <a:t>: Defines exact required parameters, types, and constraints.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Type Safety</a:t>
            </a:r>
            <a:r>
              <a:rPr sz="1550">
                <a:solidFill>
                  <a:srgbClr val="1F2937"/>
                </a:solidFill>
                <a:latin typeface="Segoe UI"/>
              </a:rPr>
              <a:t>: Enables compile-time and runtime validation before executing local methods.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Tool Schema Declaration (C# Bedrock)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7C3AED"/>
                </a:solidFill>
                <a:latin typeface="Consolas"/>
              </a:rPr>
              <a:t>var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tool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Tool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ToolSpec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ToolSpecification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111827"/>
                </a:solidFill>
                <a:latin typeface="Consolas"/>
              </a:rPr>
              <a:t>Name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"read_file"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111827"/>
                </a:solidFill>
                <a:latin typeface="Consolas"/>
              </a:rPr>
              <a:t>Description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"Read content of a source file"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111827"/>
                </a:solidFill>
                <a:latin typeface="Consolas"/>
              </a:rPr>
              <a:t>InputSchema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ToolInputSchema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</a:t>
            </a:r>
            <a:r>
              <a:rPr sz="950">
                <a:solidFill>
                  <a:srgbClr val="111827"/>
                </a:solidFill>
                <a:latin typeface="Consolas"/>
              </a:rPr>
              <a:t>Json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Document.FromObject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    </a:t>
            </a:r>
            <a:r>
              <a:rPr sz="950">
                <a:solidFill>
                  <a:srgbClr val="111827"/>
                </a:solidFill>
                <a:latin typeface="Consolas"/>
              </a:rPr>
              <a:t>type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"object"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    </a:t>
            </a:r>
            <a:r>
              <a:rPr sz="950">
                <a:solidFill>
                  <a:srgbClr val="111827"/>
                </a:solidFill>
                <a:latin typeface="Consolas"/>
              </a:rPr>
              <a:t>properties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        </a:t>
            </a:r>
            <a:r>
              <a:rPr sz="950">
                <a:solidFill>
                  <a:srgbClr val="111827"/>
                </a:solidFill>
                <a:latin typeface="Consolas"/>
              </a:rPr>
              <a:t>path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type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"string"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        </a:t>
            </a:r>
            <a:r>
              <a:rPr sz="950">
                <a:solidFill>
                  <a:srgbClr val="111827"/>
                </a:solidFill>
                <a:latin typeface="Consolas"/>
              </a:rPr>
              <a:t>offset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type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"integer"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    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    </a:t>
            </a:r>
            <a:r>
              <a:rPr sz="950">
                <a:solidFill>
                  <a:srgbClr val="111827"/>
                </a:solidFill>
                <a:latin typeface="Consolas"/>
              </a:rPr>
              <a:t>required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4B5563"/>
                </a:solidFill>
                <a:latin typeface="Consolas"/>
              </a:rPr>
              <a:t>[]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"path"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</a:t>
            </a:r>
            <a:r>
              <a:rPr sz="950">
                <a:solidFill>
                  <a:srgbClr val="4B5563"/>
                </a:solidFill>
                <a:latin typeface="Consolas"/>
              </a:rPr>
              <a:t>})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};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Second Heartbeat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24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Turn 1 (Model)</a:t>
            </a:r>
            <a:r>
              <a:rPr sz="1550">
                <a:solidFill>
                  <a:srgbClr val="1F2937"/>
                </a:solidFill>
                <a:latin typeface="Segoe UI"/>
              </a:rPr>
              <a:t>: Returns `tool_use` content block with target tool name and arguments.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Turn 2 (Host)</a:t>
            </a:r>
            <a:r>
              <a:rPr sz="1550">
                <a:solidFill>
                  <a:srgbClr val="1F2937"/>
                </a:solidFill>
                <a:latin typeface="Segoe UI"/>
              </a:rPr>
              <a:t>: Executes local function (e.g., database query or file read).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Turn 3 (Result)</a:t>
            </a:r>
            <a:r>
              <a:rPr sz="1550">
                <a:solidFill>
                  <a:srgbClr val="1F2937"/>
                </a:solidFill>
                <a:latin typeface="Segoe UI"/>
              </a:rPr>
              <a:t>: Appends `tool_result` content block to history array and calls model again.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Running Errands</a:t>
            </a:r>
            <a:r>
              <a:rPr sz="1550">
                <a:solidFill>
                  <a:srgbClr val="1F2937"/>
                </a:solidFill>
                <a:latin typeface="Segoe UI"/>
              </a:rPr>
              <a:t>: A single user prompt may trigger a dozen internal tool roundtrips.</a:t>
            </a:r>
          </a:p>
        </p:txBody>
      </p:sp>
      <p:pic>
        <p:nvPicPr>
          <p:cNvPr id="7" name="Picture 6" descr="sec-ch04-roundtri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461612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Validate Before Acting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25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Never Trust Model Arguments</a:t>
            </a:r>
            <a:r>
              <a:rPr sz="1550">
                <a:solidFill>
                  <a:srgbClr val="1F2937"/>
                </a:solidFill>
                <a:latin typeface="Segoe UI"/>
              </a:rPr>
              <a:t>: Validate paths, types, permissions, and ranges in host code.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Graceful Feedback</a:t>
            </a:r>
            <a:r>
              <a:rPr sz="1550">
                <a:solidFill>
                  <a:srgbClr val="1F2937"/>
                </a:solidFill>
                <a:latin typeface="Segoe UI"/>
              </a:rPr>
              <a:t>: Return tool failure messages as content blocks so the model can adapt.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Security Boundary</a:t>
            </a:r>
            <a:r>
              <a:rPr sz="1550">
                <a:solidFill>
                  <a:srgbClr val="1F2937"/>
                </a:solidFill>
                <a:latin typeface="Segoe UI"/>
              </a:rPr>
              <a:t>: Your host code enforces access control; the model only holds a pencil.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306324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273405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Model Requests Unauthorized Path: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"name"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"read_file"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</a:t>
            </a:r>
            <a:r>
              <a:rPr sz="850">
                <a:solidFill>
                  <a:srgbClr val="1E40AF"/>
                </a:solidFill>
                <a:latin typeface="Consolas"/>
              </a:rPr>
              <a:t>"input"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E40AF"/>
                </a:solidFill>
                <a:latin typeface="Consolas"/>
              </a:rPr>
              <a:t>"path"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"../../etc/shadow"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2000"/>
              </a:lnSpc>
            </a:pPr>
            <a:r>
              <a:rPr sz="850">
                <a:latin typeface="Consolas"/>
              </a:rPr>
              <a:t> 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Host Defensively Validates: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if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(</a:t>
            </a:r>
            <a:r>
              <a:rPr sz="850">
                <a:solidFill>
                  <a:srgbClr val="111827"/>
                </a:solidFill>
                <a:latin typeface="Consolas"/>
              </a:rPr>
              <a:t>!IsWithinProjectRoot</a:t>
            </a:r>
            <a:r>
              <a:rPr sz="850">
                <a:solidFill>
                  <a:srgbClr val="4B5563"/>
                </a:solidFill>
                <a:latin typeface="Consolas"/>
              </a:rPr>
              <a:t>(</a:t>
            </a:r>
            <a:r>
              <a:rPr sz="850">
                <a:solidFill>
                  <a:srgbClr val="111827"/>
                </a:solidFill>
                <a:latin typeface="Consolas"/>
              </a:rPr>
              <a:t>path</a:t>
            </a:r>
            <a:r>
              <a:rPr sz="850">
                <a:solidFill>
                  <a:srgbClr val="4B5563"/>
                </a:solidFill>
                <a:latin typeface="Consolas"/>
              </a:rPr>
              <a:t>))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</a:t>
            </a:r>
            <a:r>
              <a:rPr sz="850">
                <a:solidFill>
                  <a:srgbClr val="7C3AED"/>
                </a:solidFill>
                <a:latin typeface="Consolas"/>
              </a:rPr>
              <a:t>return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7C3AED"/>
                </a:solidFill>
                <a:latin typeface="Consolas"/>
              </a:rPr>
              <a:t>new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ToolResultContentBlock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    </a:t>
            </a:r>
            <a:r>
              <a:rPr sz="850">
                <a:solidFill>
                  <a:srgbClr val="111827"/>
                </a:solidFill>
                <a:latin typeface="Consolas"/>
              </a:rPr>
              <a:t>Status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=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ToolResultStatus.Error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    </a:t>
            </a:r>
            <a:r>
              <a:rPr sz="850">
                <a:solidFill>
                  <a:srgbClr val="111827"/>
                </a:solidFill>
                <a:latin typeface="Consolas"/>
              </a:rPr>
              <a:t>Content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=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7C3AED"/>
                </a:solidFill>
                <a:latin typeface="Consolas"/>
              </a:rPr>
              <a:t>new</a:t>
            </a:r>
            <a:r>
              <a:rPr sz="850">
                <a:solidFill>
                  <a:srgbClr val="4B5563"/>
                </a:solidFill>
                <a:latin typeface="Consolas"/>
              </a:rPr>
              <a:t>()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7C3AED"/>
                </a:solidFill>
                <a:latin typeface="Consolas"/>
              </a:rPr>
              <a:t>new</a:t>
            </a:r>
            <a:r>
              <a:rPr sz="850">
                <a:solidFill>
                  <a:srgbClr val="4B5563"/>
                </a:solidFill>
                <a:latin typeface="Consolas"/>
              </a:rPr>
              <a:t>()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        </a:t>
            </a:r>
            <a:r>
              <a:rPr sz="850">
                <a:solidFill>
                  <a:srgbClr val="111827"/>
                </a:solidFill>
                <a:latin typeface="Consolas"/>
              </a:rPr>
              <a:t>Text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=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"Access denied: path outside sandbox."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    </a:t>
            </a: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</a:t>
            </a:r>
            <a:r>
              <a:rPr sz="850">
                <a:solidFill>
                  <a:srgbClr val="4B5563"/>
                </a:solidFill>
                <a:latin typeface="Consolas"/>
              </a:rPr>
              <a:t>};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94960" y="4736592"/>
            <a:ext cx="5943600" cy="1252728"/>
          </a:xfrm>
          <a:prstGeom prst="roundRect">
            <a:avLst/>
          </a:prstGeom>
          <a:solidFill>
            <a:srgbClr val="FEF2F2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577840" y="4846320"/>
            <a:ext cx="5577840" cy="10332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050" b="1">
                <a:solidFill>
                  <a:srgbClr val="B91C1C"/>
                </a:solidFill>
                <a:latin typeface="Segoe UI"/>
              </a:rPr>
              <a:t>Defensive Boundary: Host intercepts path traversal, rejects safely, and sends error block so model can re-aim.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097280" y="1828800"/>
            <a:ext cx="1371600" cy="5486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2103120"/>
            <a:ext cx="996696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spcAft>
                <a:spcPts val="1000"/>
              </a:spcAft>
              <a:defRPr sz="1400" b="1">
                <a:solidFill>
                  <a:srgbClr val="D97706"/>
                </a:solidFill>
                <a:latin typeface="Segoe UI"/>
              </a:defRPr>
            </a:pPr>
            <a:r>
              <a:t>SECTION 5</a:t>
            </a:r>
          </a:p>
          <a:p>
            <a:pPr>
              <a:spcAft>
                <a:spcPts val="1400"/>
              </a:spcAft>
              <a:defRPr sz="3600" b="1">
                <a:solidFill>
                  <a:srgbClr val="1E1B4B"/>
                </a:solidFill>
                <a:latin typeface="Segoe UI"/>
              </a:defRPr>
            </a:pPr>
            <a:r>
              <a:t>The Toolbox</a:t>
            </a:r>
          </a:p>
          <a:p>
            <a:pPr>
              <a:defRPr sz="2000">
                <a:solidFill>
                  <a:srgbClr val="1F2937"/>
                </a:solidFill>
                <a:latin typeface="Segoe UI"/>
              </a:defRPr>
            </a:pPr>
            <a:r>
              <a:t>Read Tools, the Surgical Write, and the Shell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26 / 43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Developer Bench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27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Toolbox Fans Out</a:t>
            </a:r>
            <a:r>
              <a:rPr sz="1550">
                <a:solidFill>
                  <a:srgbClr val="1F2937"/>
                </a:solidFill>
                <a:latin typeface="Segoe UI"/>
              </a:rPr>
              <a:t>: The single tool interface expands into specialized file system tools.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Tools Define Character</a:t>
            </a:r>
            <a:r>
              <a:rPr sz="1550">
                <a:solidFill>
                  <a:srgbClr val="1F2937"/>
                </a:solidFill>
                <a:latin typeface="Segoe UI"/>
              </a:rPr>
              <a:t>: A read tool makes a researcher; a write tool makes an editor; a shell makes an operator.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Standardized Foundation</a:t>
            </a:r>
            <a:r>
              <a:rPr sz="1550">
                <a:solidFill>
                  <a:srgbClr val="1F2937"/>
                </a:solidFill>
                <a:latin typeface="Segoe UI"/>
              </a:rPr>
              <a:t>: Every tool uses the exact same `tool_use` -&gt; `tool_result` protocol.</a:t>
            </a:r>
          </a:p>
        </p:txBody>
      </p:sp>
      <p:pic>
        <p:nvPicPr>
          <p:cNvPr id="7" name="Picture 6" descr="machine-ch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309255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Read Tools: Exploring Codebases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28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Eyes for the Machine</a:t>
            </a:r>
            <a:r>
              <a:rPr sz="1550">
                <a:solidFill>
                  <a:srgbClr val="1F2937"/>
                </a:solidFill>
                <a:latin typeface="Segoe UI"/>
              </a:rPr>
              <a:t>: `list_files` answers 'what is here'; `read_file` inspects contents.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Read Selectively</a:t>
            </a:r>
            <a:r>
              <a:rPr sz="1550">
                <a:solidFill>
                  <a:srgbClr val="1F2937"/>
                </a:solidFill>
                <a:latin typeface="Segoe UI"/>
              </a:rPr>
              <a:t>: Always support line offsets and limits to prevent massive file dumps.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Context Discipline</a:t>
            </a:r>
            <a:r>
              <a:rPr sz="1550">
                <a:solidFill>
                  <a:srgbClr val="1F2937"/>
                </a:solidFill>
                <a:latin typeface="Segoe UI"/>
              </a:rPr>
              <a:t>: Reading whole files needlessly floods the history array.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1. List files in directory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tool_call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list_files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path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"src/auth/"</a:t>
            </a:r>
            <a:r>
              <a:rPr sz="950">
                <a:solidFill>
                  <a:srgbClr val="4B5563"/>
                </a:solidFill>
                <a:latin typeface="Consolas"/>
              </a:rPr>
              <a:t>)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Result: ["login.py", "tokens.py", "models.py"]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2. Read specific slice with offset &amp; limit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tool_call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read_file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path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"src/auth/login.py"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offset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35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limit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20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)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Result: lines 35-55 only (not the whole 500-line file)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Surgical Write Idiom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29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Surgical Pair</a:t>
            </a:r>
            <a:r>
              <a:rPr sz="1550">
                <a:solidFill>
                  <a:srgbClr val="1F2937"/>
                </a:solidFill>
                <a:latin typeface="Segoe UI"/>
              </a:rPr>
              <a:t>: `oldstring` specifies the exact target lines; `newstring` replaces them.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Cost Proportional to Diff</a:t>
            </a:r>
            <a:r>
              <a:rPr sz="1550">
                <a:solidFill>
                  <a:srgbClr val="1F2937"/>
                </a:solidFill>
                <a:latin typeface="Segoe UI"/>
              </a:rPr>
              <a:t>: Editing one line in a 1,000-line file costs only two lines of tokens.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Clear Human Review</a:t>
            </a:r>
            <a:r>
              <a:rPr sz="1550">
                <a:solidFill>
                  <a:srgbClr val="1F2937"/>
                </a:solidFill>
                <a:latin typeface="Segoe UI"/>
              </a:rPr>
              <a:t>: Produces clean, readable diffs rather than full-file replacements.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Preventing Corruption</a:t>
            </a:r>
            <a:r>
              <a:rPr sz="1550">
                <a:solidFill>
                  <a:srgbClr val="1F2937"/>
                </a:solidFill>
                <a:latin typeface="Segoe UI"/>
              </a:rPr>
              <a:t>: Avoids rewriting untouched code where generation errors could hide.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The Surgical Write Request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"tool"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"edit_file"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"file"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"src/auth/login.py"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"oldstring"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"if (attempts &gt; 5) LockAccount();"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E40AF"/>
                </a:solidFill>
                <a:latin typeface="Consolas"/>
              </a:rPr>
              <a:t>"newstring"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"if (attempts &gt; 3) LockAccount();"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Benefit 1: Token cost proportional to diff (2 lines)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Benefit 2: Reviewable 1-line diff in pull requests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Benefit 3: Zero chance of corrupting untouched methods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Where We Left Off: The Single Call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Stateless Engine</a:t>
            </a:r>
            <a:r>
              <a:rPr sz="1550">
                <a:solidFill>
                  <a:srgbClr val="1F2937"/>
                </a:solidFill>
                <a:latin typeface="Segoe UI"/>
              </a:rPr>
              <a:t>: The remote LLM retains zero state between requests (`f(messages) -&gt; message`).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History in Application RAM</a:t>
            </a:r>
            <a:r>
              <a:rPr sz="1550">
                <a:solidFill>
                  <a:srgbClr val="1F2937"/>
                </a:solidFill>
                <a:latin typeface="Segoe UI"/>
              </a:rPr>
              <a:t>: The host application stores the message array and appends each turn.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Control vs. Data Plane</a:t>
            </a:r>
            <a:r>
              <a:rPr sz="1550">
                <a:solidFill>
                  <a:srgbClr val="1F2937"/>
                </a:solidFill>
                <a:latin typeface="Segoe UI"/>
              </a:rPr>
              <a:t>: The `system` prompt dictates persona, guardrails, and output schemas.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Next Step</a:t>
            </a:r>
            <a:r>
              <a:rPr sz="1550">
                <a:solidFill>
                  <a:srgbClr val="1F2937"/>
                </a:solidFill>
                <a:latin typeface="Segoe UI"/>
              </a:rPr>
              <a:t>: Moving from manual single calls to automated multi-turn execution loops.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Session 1: Stateless Single Call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7C3AED"/>
                </a:solidFill>
                <a:latin typeface="Consolas"/>
              </a:rPr>
              <a:t>var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request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284C7"/>
                </a:solidFill>
                <a:latin typeface="Consolas"/>
              </a:rPr>
              <a:t>ConverseRequest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ModelId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"anthropic.claude-3-5-sonnet"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System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List</a:t>
            </a:r>
            <a:r>
              <a:rPr sz="950">
                <a:solidFill>
                  <a:srgbClr val="4B5563"/>
                </a:solidFill>
                <a:latin typeface="Consolas"/>
              </a:rPr>
              <a:t>&lt;</a:t>
            </a:r>
            <a:r>
              <a:rPr sz="950">
                <a:solidFill>
                  <a:srgbClr val="0284C7"/>
                </a:solidFill>
                <a:latin typeface="Consolas"/>
              </a:rPr>
              <a:t>SystemContentBlock</a:t>
            </a:r>
            <a:r>
              <a:rPr sz="950">
                <a:solidFill>
                  <a:srgbClr val="4B5563"/>
                </a:solidFill>
                <a:latin typeface="Consolas"/>
              </a:rPr>
              <a:t>&gt;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4B5563"/>
                </a:solidFill>
                <a:latin typeface="Consolas"/>
              </a:rPr>
              <a:t>()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Text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"You are a banking assistant."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Messages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List</a:t>
            </a:r>
            <a:r>
              <a:rPr sz="950">
                <a:solidFill>
                  <a:srgbClr val="4B5563"/>
                </a:solidFill>
                <a:latin typeface="Consolas"/>
              </a:rPr>
              <a:t>&lt;</a:t>
            </a:r>
            <a:r>
              <a:rPr sz="950">
                <a:solidFill>
                  <a:srgbClr val="0284C7"/>
                </a:solidFill>
                <a:latin typeface="Consolas"/>
              </a:rPr>
              <a:t>Message</a:t>
            </a:r>
            <a:r>
              <a:rPr sz="950">
                <a:solidFill>
                  <a:srgbClr val="4B5563"/>
                </a:solidFill>
                <a:latin typeface="Consolas"/>
              </a:rPr>
              <a:t>&gt;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4B5563"/>
                </a:solidFill>
                <a:latin typeface="Consolas"/>
              </a:rPr>
              <a:t>()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</a:t>
            </a:r>
            <a:r>
              <a:rPr sz="950">
                <a:solidFill>
                  <a:srgbClr val="111827"/>
                </a:solidFill>
                <a:latin typeface="Consolas"/>
              </a:rPr>
              <a:t>Role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284C7"/>
                </a:solidFill>
                <a:latin typeface="Consolas"/>
              </a:rPr>
              <a:t>ConversationRole</a:t>
            </a:r>
            <a:r>
              <a:rPr sz="950">
                <a:solidFill>
                  <a:srgbClr val="111827"/>
                </a:solidFill>
                <a:latin typeface="Consolas"/>
              </a:rPr>
              <a:t>.User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    </a:t>
            </a:r>
            <a:r>
              <a:rPr sz="950">
                <a:solidFill>
                  <a:srgbClr val="111827"/>
                </a:solidFill>
                <a:latin typeface="Consolas"/>
              </a:rPr>
              <a:t>Content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4B5563"/>
                </a:solidFill>
                <a:latin typeface="Consolas"/>
              </a:rPr>
              <a:t>()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4B5563"/>
                </a:solidFill>
                <a:latin typeface="Consolas"/>
              </a:rPr>
              <a:t>()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Text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"Ping"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InferenceConfig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4B5563"/>
                </a:solidFill>
                <a:latin typeface="Consolas"/>
              </a:rPr>
              <a:t>()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MaxTokens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100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};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7C3AED"/>
                </a:solidFill>
                <a:latin typeface="Consolas"/>
              </a:rPr>
              <a:t>var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response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await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client.ConverseAsync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request</a:t>
            </a:r>
            <a:r>
              <a:rPr sz="950">
                <a:solidFill>
                  <a:srgbClr val="4B5563"/>
                </a:solidFill>
                <a:latin typeface="Consolas"/>
              </a:rPr>
              <a:t>);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Console.WriteLine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response.Output.Message.Content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  <a:r>
              <a:rPr sz="950">
                <a:solidFill>
                  <a:srgbClr val="B45309"/>
                </a:solidFill>
                <a:latin typeface="Consolas"/>
              </a:rPr>
              <a:t>0</a:t>
            </a: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  <a:r>
              <a:rPr sz="950">
                <a:solidFill>
                  <a:srgbClr val="111827"/>
                </a:solidFill>
                <a:latin typeface="Consolas"/>
              </a:rPr>
              <a:t>.Text</a:t>
            </a:r>
            <a:r>
              <a:rPr sz="950">
                <a:solidFill>
                  <a:srgbClr val="4B5563"/>
                </a:solidFill>
                <a:latin typeface="Consolas"/>
              </a:rPr>
              <a:t>);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Safety Lock: Oldstring Validation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30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Proof of Context</a:t>
            </a:r>
            <a:r>
              <a:rPr sz="1550">
                <a:solidFill>
                  <a:srgbClr val="1F2937"/>
                </a:solidFill>
                <a:latin typeface="Segoe UI"/>
              </a:rPr>
              <a:t>: Requiring `oldstring` forces the model to prove what is currently in the file.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Ambiguity Protection</a:t>
            </a:r>
            <a:r>
              <a:rPr sz="1550">
                <a:solidFill>
                  <a:srgbClr val="1F2937"/>
                </a:solidFill>
                <a:latin typeface="Segoe UI"/>
              </a:rPr>
              <a:t>: If `oldstring` matches zero or multiple locations, the tool aborts safely.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Self-Correction</a:t>
            </a:r>
            <a:r>
              <a:rPr sz="1550">
                <a:solidFill>
                  <a:srgbClr val="1F2937"/>
                </a:solidFill>
                <a:latin typeface="Segoe UI"/>
              </a:rPr>
              <a:t>: The error feedback loop lets the agent re-read the target file and retry.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306324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273405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Concurrency / Miss Case: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File was modified by human developer after model read it: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E40AF"/>
                </a:solidFill>
                <a:latin typeface="Consolas"/>
              </a:rPr>
              <a:t>"oldstring"</a:t>
            </a:r>
            <a:r>
              <a:rPr sz="850">
                <a:solidFill>
                  <a:srgbClr val="4B5563"/>
                </a:solidFill>
                <a:latin typeface="Consolas"/>
              </a:rPr>
              <a:t>: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"if (attempts &gt; 5) LockAccount();"</a:t>
            </a:r>
          </a:p>
          <a:p>
            <a:pPr>
              <a:lnSpc>
                <a:spcPct val="112000"/>
              </a:lnSpc>
            </a:pPr>
            <a:r>
              <a:rPr sz="850">
                <a:latin typeface="Consolas"/>
              </a:rPr>
              <a:t> 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6B7280"/>
                </a:solidFill>
                <a:latin typeface="Consolas"/>
              </a:rPr>
              <a:t>// Tool Execution in Host: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if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(</a:t>
            </a:r>
            <a:r>
              <a:rPr sz="850">
                <a:solidFill>
                  <a:srgbClr val="111827"/>
                </a:solidFill>
                <a:latin typeface="Consolas"/>
              </a:rPr>
              <a:t>!fileContent.Contains</a:t>
            </a:r>
            <a:r>
              <a:rPr sz="850">
                <a:solidFill>
                  <a:srgbClr val="4B5563"/>
                </a:solidFill>
                <a:latin typeface="Consolas"/>
              </a:rPr>
              <a:t>(</a:t>
            </a:r>
            <a:r>
              <a:rPr sz="850">
                <a:solidFill>
                  <a:srgbClr val="111827"/>
                </a:solidFill>
                <a:latin typeface="Consolas"/>
              </a:rPr>
              <a:t>oldstring</a:t>
            </a:r>
            <a:r>
              <a:rPr sz="850">
                <a:solidFill>
                  <a:srgbClr val="4B5563"/>
                </a:solidFill>
                <a:latin typeface="Consolas"/>
              </a:rPr>
              <a:t>))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</a:t>
            </a:r>
            <a:r>
              <a:rPr sz="850">
                <a:solidFill>
                  <a:srgbClr val="7C3AED"/>
                </a:solidFill>
                <a:latin typeface="Consolas"/>
              </a:rPr>
              <a:t>return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"Error: oldstring not found. File may have changed."</a:t>
            </a:r>
            <a:r>
              <a:rPr sz="850">
                <a:solidFill>
                  <a:srgbClr val="4B5563"/>
                </a:solidFill>
                <a:latin typeface="Consolas"/>
              </a:rPr>
              <a:t>;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if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(</a:t>
            </a:r>
            <a:r>
              <a:rPr sz="850">
                <a:solidFill>
                  <a:srgbClr val="111827"/>
                </a:solidFill>
                <a:latin typeface="Consolas"/>
              </a:rPr>
              <a:t>CountMatches</a:t>
            </a:r>
            <a:r>
              <a:rPr sz="850">
                <a:solidFill>
                  <a:srgbClr val="4B5563"/>
                </a:solidFill>
                <a:latin typeface="Consolas"/>
              </a:rPr>
              <a:t>(</a:t>
            </a:r>
            <a:r>
              <a:rPr sz="850">
                <a:solidFill>
                  <a:srgbClr val="111827"/>
                </a:solidFill>
                <a:latin typeface="Consolas"/>
              </a:rPr>
              <a:t>fileContent</a:t>
            </a:r>
            <a:r>
              <a:rPr sz="850">
                <a:solidFill>
                  <a:srgbClr val="4B5563"/>
                </a:solidFill>
                <a:latin typeface="Consolas"/>
              </a:rPr>
              <a:t>,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111827"/>
                </a:solidFill>
                <a:latin typeface="Consolas"/>
              </a:rPr>
              <a:t>oldstring</a:t>
            </a:r>
            <a:r>
              <a:rPr sz="850">
                <a:solidFill>
                  <a:srgbClr val="4B5563"/>
                </a:solidFill>
                <a:latin typeface="Consolas"/>
              </a:rPr>
              <a:t>)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4B5563"/>
                </a:solidFill>
                <a:latin typeface="Consolas"/>
              </a:rPr>
              <a:t>&gt;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B45309"/>
                </a:solidFill>
                <a:latin typeface="Consolas"/>
              </a:rPr>
              <a:t>1</a:t>
            </a:r>
            <a:r>
              <a:rPr sz="850">
                <a:solidFill>
                  <a:srgbClr val="4B5563"/>
                </a:solidFill>
                <a:latin typeface="Consolas"/>
              </a:rPr>
              <a:t>)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111827"/>
                </a:solidFill>
                <a:latin typeface="Consolas"/>
              </a:rPr>
              <a:t>    </a:t>
            </a:r>
            <a:r>
              <a:rPr sz="850">
                <a:solidFill>
                  <a:srgbClr val="7C3AED"/>
                </a:solidFill>
                <a:latin typeface="Consolas"/>
              </a:rPr>
              <a:t>return</a:t>
            </a:r>
            <a:r>
              <a:rPr sz="850">
                <a:solidFill>
                  <a:srgbClr val="111827"/>
                </a:solidFill>
                <a:latin typeface="Consolas"/>
              </a:rPr>
              <a:t> </a:t>
            </a:r>
            <a:r>
              <a:rPr sz="850">
                <a:solidFill>
                  <a:srgbClr val="047857"/>
                </a:solidFill>
                <a:latin typeface="Consolas"/>
              </a:rPr>
              <a:t>"Error: oldstring matches multiple locations. Provide more context."</a:t>
            </a:r>
            <a:r>
              <a:rPr sz="850">
                <a:solidFill>
                  <a:srgbClr val="4B5563"/>
                </a:solidFill>
                <a:latin typeface="Consolas"/>
              </a:rPr>
              <a:t>;</a:t>
            </a:r>
          </a:p>
          <a:p>
            <a:pPr>
              <a:lnSpc>
                <a:spcPct val="112000"/>
              </a:lnSpc>
            </a:pPr>
            <a:r>
              <a:rPr sz="850">
                <a:solidFill>
                  <a:srgbClr val="4B5563"/>
                </a:solidFill>
                <a:latin typeface="Consolas"/>
              </a:rPr>
              <a:t>}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94960" y="4736592"/>
            <a:ext cx="5943600" cy="1252728"/>
          </a:xfrm>
          <a:prstGeom prst="roundRect">
            <a:avLst/>
          </a:prstGeom>
          <a:solidFill>
            <a:srgbClr val="FEF2F2"/>
          </a:solidFill>
          <a:ln w="12700">
            <a:solidFill>
              <a:srgbClr val="EF44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577840" y="4846320"/>
            <a:ext cx="5577840" cy="10332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sz="1050" b="1">
                <a:solidFill>
                  <a:srgbClr val="B91C1C"/>
                </a:solidFill>
                <a:latin typeface="Segoe UI"/>
              </a:rPr>
              <a:t>The Failure Is the Feature: Refusal to apply mismatched edits protects codebase integrity against stale reads.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Shell: 50 Years of Unix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31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One Interface, Infinite Utility</a:t>
            </a:r>
            <a:r>
              <a:rPr sz="1550">
                <a:solidFill>
                  <a:srgbClr val="1F2937"/>
                </a:solidFill>
                <a:latin typeface="Segoe UI"/>
              </a:rPr>
              <a:t>: A single `bash(command)` tool provides search, build, and test.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Rapid Discovery</a:t>
            </a:r>
            <a:r>
              <a:rPr sz="1550">
                <a:solidFill>
                  <a:srgbClr val="1F2937"/>
                </a:solidFill>
                <a:latin typeface="Segoe UI"/>
              </a:rPr>
              <a:t>: `grep` and `find` locate relevant files in milliseconds across large repos.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Automated Verification</a:t>
            </a:r>
            <a:r>
              <a:rPr sz="1550">
                <a:solidFill>
                  <a:srgbClr val="1F2937"/>
                </a:solidFill>
                <a:latin typeface="Segoe UI"/>
              </a:rPr>
              <a:t>: Running unit tests gives the agent objective, executable feedback.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1. Search across repository in one turn: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$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grep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-rn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"LockAccount"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src/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src/auth/login.py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B45309"/>
                </a:solidFill>
                <a:latin typeface="Consolas"/>
              </a:rPr>
              <a:t>42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111827"/>
                </a:solidFill>
                <a:latin typeface="Consolas"/>
              </a:rPr>
              <a:t>if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attempts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&gt;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5</a:t>
            </a:r>
            <a:r>
              <a:rPr sz="950">
                <a:solidFill>
                  <a:srgbClr val="4B5563"/>
                </a:solidFill>
                <a:latin typeface="Consolas"/>
              </a:rPr>
              <a:t>)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LockAccount</a:t>
            </a:r>
            <a:r>
              <a:rPr sz="950">
                <a:solidFill>
                  <a:srgbClr val="4B5563"/>
                </a:solidFill>
                <a:latin typeface="Consolas"/>
              </a:rPr>
              <a:t>();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2. Perform surgical edit...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3. Verify fix by executing test runner: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$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dotnet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test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--filter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FullyQualifiedName~LoginTests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Passed!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-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Failed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0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Passed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14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Total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B45309"/>
                </a:solidFill>
                <a:latin typeface="Consolas"/>
              </a:rPr>
              <a:t>14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River: Flood &amp; Permissions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32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River of Tool Outputs</a:t>
            </a:r>
            <a:r>
              <a:rPr sz="1550">
                <a:solidFill>
                  <a:srgbClr val="1F2937"/>
                </a:solidFill>
                <a:latin typeface="Segoe UI"/>
              </a:rPr>
              <a:t>: Every file read, grep output, and test log accumulates in the array.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Security &amp; Approvals</a:t>
            </a:r>
            <a:r>
              <a:rPr sz="1550">
                <a:solidFill>
                  <a:srgbClr val="1F2937"/>
                </a:solidFill>
                <a:latin typeface="Segoe UI"/>
              </a:rPr>
              <a:t>: Shell access requires strict sandboxing and human-in-the-loop approvals.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Impending Limit</a:t>
            </a:r>
            <a:r>
              <a:rPr sz="1550">
                <a:solidFill>
                  <a:srgbClr val="1F2937"/>
                </a:solidFill>
                <a:latin typeface="Segoe UI"/>
              </a:rPr>
              <a:t>: Complex tasks quickly generate tens of thousands of tokens of history.</a:t>
            </a:r>
          </a:p>
        </p:txBody>
      </p:sp>
      <p:pic>
        <p:nvPicPr>
          <p:cNvPr id="7" name="Picture 6" descr="sec-ch05-floo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99260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097280" y="1828800"/>
            <a:ext cx="1371600" cy="5486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2103120"/>
            <a:ext cx="996696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spcAft>
                <a:spcPts val="1000"/>
              </a:spcAft>
              <a:defRPr sz="1400" b="1">
                <a:solidFill>
                  <a:srgbClr val="D97706"/>
                </a:solidFill>
                <a:latin typeface="Segoe UI"/>
              </a:defRPr>
            </a:pPr>
            <a:r>
              <a:t>SECTION 6</a:t>
            </a:r>
          </a:p>
          <a:p>
            <a:pPr>
              <a:spcAft>
                <a:spcPts val="1400"/>
              </a:spcAft>
              <a:defRPr sz="3600" b="1">
                <a:solidFill>
                  <a:srgbClr val="1E1B4B"/>
                </a:solidFill>
                <a:latin typeface="Segoe UI"/>
              </a:defRPr>
            </a:pPr>
            <a:r>
              <a:t>Memory Management</a:t>
            </a:r>
          </a:p>
          <a:p>
            <a:pPr>
              <a:defRPr sz="2000">
                <a:solidFill>
                  <a:srgbClr val="1F2937"/>
                </a:solidFill>
                <a:latin typeface="Segoe UI"/>
              </a:defRPr>
            </a:pPr>
            <a:r>
              <a:t>Compaction, Sessions, and the Machine Assembled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33 / 43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Active Memory Management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34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Host Must Subtract</a:t>
            </a:r>
            <a:r>
              <a:rPr sz="1550">
                <a:solidFill>
                  <a:srgbClr val="1F2937"/>
                </a:solidFill>
                <a:latin typeface="Segoe UI"/>
              </a:rPr>
              <a:t>: The loop naturally appends; the host must actively trim and clean.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Three Primary Operations</a:t>
            </a:r>
            <a:r>
              <a:rPr sz="1550">
                <a:solidFill>
                  <a:srgbClr val="1F2937"/>
                </a:solidFill>
                <a:latin typeface="Segoe UI"/>
              </a:rPr>
              <a:t>: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Trim</a:t>
            </a:r>
            <a:r>
              <a:rPr sz="1400">
                <a:solidFill>
                  <a:srgbClr val="1F2937"/>
                </a:solidFill>
                <a:latin typeface="Segoe UI"/>
              </a:rPr>
              <a:t>: Drop oldest non-system turns from the head of the array.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Compact</a:t>
            </a:r>
            <a:r>
              <a:rPr sz="1400">
                <a:solidFill>
                  <a:srgbClr val="1F2937"/>
                </a:solidFill>
                <a:latin typeface="Segoe UI"/>
              </a:rPr>
              <a:t>: Summarize earlier dialogue into a concise handoff block.</a:t>
            </a:r>
          </a:p>
          <a:p>
            <a:pPr>
              <a:lnSpc>
                <a:spcPct val="125000"/>
              </a:lnSpc>
              <a:spcAft>
                <a:spcPts val="7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      ◦  </a:t>
            </a:r>
            <a:r>
              <a:rPr sz="1400" b="1">
                <a:solidFill>
                  <a:srgbClr val="1F2937"/>
                </a:solidFill>
                <a:latin typeface="Segoe UI"/>
              </a:rPr>
              <a:t>Wipe</a:t>
            </a:r>
            <a:r>
              <a:rPr sz="1400">
                <a:solidFill>
                  <a:srgbClr val="1F2937"/>
                </a:solidFill>
                <a:latin typeface="Segoe UI"/>
              </a:rPr>
              <a:t>: Discard the current array and start a fresh session.</a:t>
            </a:r>
          </a:p>
        </p:txBody>
      </p:sp>
      <p:pic>
        <p:nvPicPr>
          <p:cNvPr id="7" name="Picture 6" descr="machine-ch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98351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Compaction in Practice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35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Summarize &amp; Replace</a:t>
            </a:r>
            <a:r>
              <a:rPr sz="1550">
                <a:solidFill>
                  <a:srgbClr val="1F2937"/>
                </a:solidFill>
                <a:latin typeface="Segoe UI"/>
              </a:rPr>
              <a:t>: 40 turns of exploratory tool calls compress into a single summary block.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Focus on Handoff State</a:t>
            </a:r>
            <a:r>
              <a:rPr sz="1550">
                <a:solidFill>
                  <a:srgbClr val="1F2937"/>
                </a:solidFill>
                <a:latin typeface="Segoe UI"/>
              </a:rPr>
              <a:t>: Record decisions made, modified file paths, and pending tasks.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Preserve Recent Turns</a:t>
            </a:r>
            <a:r>
              <a:rPr sz="1550">
                <a:solidFill>
                  <a:srgbClr val="1F2937"/>
                </a:solidFill>
                <a:latin typeface="Segoe UI"/>
              </a:rPr>
              <a:t>: Retain the latest user and assistant turns for immediate continuity.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Controlled Information Loss</a:t>
            </a:r>
            <a:r>
              <a:rPr sz="1550">
                <a:solidFill>
                  <a:srgbClr val="1F2937"/>
                </a:solidFill>
                <a:latin typeface="Segoe UI"/>
              </a:rPr>
              <a:t>: Compaction drops noise while preserving critical working state.</a:t>
            </a:r>
          </a:p>
        </p:txBody>
      </p:sp>
      <p:pic>
        <p:nvPicPr>
          <p:cNvPr id="7" name="Picture 6" descr="sec-ch06-compac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300471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Sessions: The Power of the Wipe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36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Wipe as a Feature</a:t>
            </a:r>
            <a:r>
              <a:rPr sz="1550">
                <a:solidFill>
                  <a:srgbClr val="1F2937"/>
                </a:solidFill>
                <a:latin typeface="Segoe UI"/>
              </a:rPr>
              <a:t>: Clearing memory prevents toxic context or mistaken theories from persisting.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Clean Handoffs</a:t>
            </a:r>
            <a:r>
              <a:rPr sz="1550">
                <a:solidFill>
                  <a:srgbClr val="1F2937"/>
                </a:solidFill>
                <a:latin typeface="Segoe UI"/>
              </a:rPr>
              <a:t>: Start new sessions with an explicit summary prompt describing the current baseline.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Reproducible Testing</a:t>
            </a:r>
            <a:r>
              <a:rPr sz="1550">
                <a:solidFill>
                  <a:srgbClr val="1F2937"/>
                </a:solidFill>
                <a:latin typeface="Segoe UI"/>
              </a:rPr>
              <a:t>: Isolated sessions allow deterministic testing and eval replay.</a:t>
            </a:r>
          </a:p>
        </p:txBody>
      </p:sp>
      <p:pic>
        <p:nvPicPr>
          <p:cNvPr id="7" name="Picture 6" descr="sec-ch06-wi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838126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Machine, Assembled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37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Deconstructing Modern Agents</a:t>
            </a:r>
            <a:r>
              <a:rPr sz="1550">
                <a:solidFill>
                  <a:srgbClr val="1F2937"/>
                </a:solidFill>
                <a:latin typeface="Segoe UI"/>
              </a:rPr>
              <a:t>: Tools like Cursor, Claude Code, and Copilot are this exact architecture.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Every Box Is Code</a:t>
            </a:r>
            <a:r>
              <a:rPr sz="1550">
                <a:solidFill>
                  <a:srgbClr val="1F2937"/>
                </a:solidFill>
                <a:latin typeface="Segoe UI"/>
              </a:rPr>
              <a:t>: Loop (Ch 2), Knowledge (Ch 3), Tools (Ch 4), Toolbox (Ch 5), Memory (Ch 6).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No Magic</a:t>
            </a:r>
            <a:r>
              <a:rPr sz="1550">
                <a:solidFill>
                  <a:srgbClr val="1F2937"/>
                </a:solidFill>
                <a:latin typeface="Segoe UI"/>
              </a:rPr>
              <a:t>: An agent is a stateless HTTP call, an array, JSON schemas, and a loop.</a:t>
            </a:r>
          </a:p>
        </p:txBody>
      </p:sp>
      <p:pic>
        <p:nvPicPr>
          <p:cNvPr id="7" name="Picture 6" descr="machine-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992603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097280" y="1828800"/>
            <a:ext cx="1371600" cy="5486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2103120"/>
            <a:ext cx="996696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spcAft>
                <a:spcPts val="1000"/>
              </a:spcAft>
              <a:defRPr sz="1400" b="1">
                <a:solidFill>
                  <a:srgbClr val="D97706"/>
                </a:solidFill>
                <a:latin typeface="Segoe UI"/>
              </a:defRPr>
            </a:pPr>
            <a:r>
              <a:t>SECTION 7</a:t>
            </a:r>
          </a:p>
          <a:p>
            <a:pPr>
              <a:spcAft>
                <a:spcPts val="1400"/>
              </a:spcAft>
              <a:defRPr sz="3600" b="1">
                <a:solidFill>
                  <a:srgbClr val="1E1B4B"/>
                </a:solidFill>
                <a:latin typeface="Segoe UI"/>
              </a:defRPr>
            </a:pPr>
            <a:r>
              <a:t>Recap &amp; Knowledge Check</a:t>
            </a:r>
          </a:p>
          <a:p>
            <a:pPr>
              <a:defRPr sz="2000">
                <a:solidFill>
                  <a:srgbClr val="1F2937"/>
                </a:solidFill>
                <a:latin typeface="Segoe UI"/>
              </a:defRPr>
            </a:pPr>
            <a:r>
              <a:t>Summary, Review Questions, and Next Steps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38 / 43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Key Takeaways &amp; What Is Next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39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Stateless Core</a:t>
            </a:r>
            <a:r>
              <a:rPr sz="1550">
                <a:solidFill>
                  <a:srgbClr val="1F2937"/>
                </a:solidFill>
                <a:latin typeface="Segoe UI"/>
              </a:rPr>
              <a:t>: The model has no persistent memory; the host manages all context.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Structured Tool Contract</a:t>
            </a:r>
            <a:r>
              <a:rPr sz="1550">
                <a:solidFill>
                  <a:srgbClr val="1F2937"/>
                </a:solidFill>
                <a:latin typeface="Segoe UI"/>
              </a:rPr>
              <a:t>: Never scrape text; declare schemas and handle tool blocks.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Memory as a Budget</a:t>
            </a:r>
            <a:r>
              <a:rPr sz="1550">
                <a:solidFill>
                  <a:srgbClr val="1F2937"/>
                </a:solidFill>
                <a:latin typeface="Segoe UI"/>
              </a:rPr>
              <a:t>: Proactively trim and compact history before hitting token limits.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Session 3 Preview</a:t>
            </a:r>
            <a:r>
              <a:rPr sz="1550">
                <a:solidFill>
                  <a:srgbClr val="1F2937"/>
                </a:solidFill>
                <a:latin typeface="Segoe UI"/>
              </a:rPr>
              <a:t>: Extending the agent harness into autonomous coding and test repair.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The Complete Agent Harness Architecture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while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taskPending</a:t>
            </a:r>
            <a:r>
              <a:rPr sz="950">
                <a:solidFill>
                  <a:srgbClr val="4B5563"/>
                </a:solidFill>
                <a:latin typeface="Consolas"/>
              </a:rPr>
              <a:t>)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6B7280"/>
                </a:solidFill>
                <a:latin typeface="Consolas"/>
              </a:rPr>
              <a:t>// 1. Compact memory if token budget &gt; 80%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if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GetTokenCount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memory</a:t>
            </a:r>
            <a:r>
              <a:rPr sz="950">
                <a:solidFill>
                  <a:srgbClr val="4B5563"/>
                </a:solidFill>
                <a:latin typeface="Consolas"/>
              </a:rPr>
              <a:t>)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&gt;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Threshold</a:t>
            </a:r>
            <a:r>
              <a:rPr sz="950">
                <a:solidFill>
                  <a:srgbClr val="4B5563"/>
                </a:solidFill>
                <a:latin typeface="Consolas"/>
              </a:rPr>
              <a:t>)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111827"/>
                </a:solidFill>
                <a:latin typeface="Consolas"/>
              </a:rPr>
              <a:t>memory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await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CompactHistory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memory</a:t>
            </a:r>
            <a:r>
              <a:rPr sz="950">
                <a:solidFill>
                  <a:srgbClr val="4B5563"/>
                </a:solidFill>
                <a:latin typeface="Consolas"/>
              </a:rPr>
              <a:t>);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6B7280"/>
                </a:solidFill>
                <a:latin typeface="Consolas"/>
              </a:rPr>
              <a:t>// 2. Call model with tools &amp; memory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7C3AED"/>
                </a:solidFill>
                <a:latin typeface="Consolas"/>
              </a:rPr>
              <a:t>var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response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await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CallLLM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memory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tools</a:t>
            </a:r>
            <a:r>
              <a:rPr sz="950">
                <a:solidFill>
                  <a:srgbClr val="4B5563"/>
                </a:solidFill>
                <a:latin typeface="Consolas"/>
              </a:rPr>
              <a:t>);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6B7280"/>
                </a:solidFill>
                <a:latin typeface="Consolas"/>
              </a:rPr>
              <a:t>// 3. Dispatch tool calls or display final reply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if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response.HasToolUse</a:t>
            </a:r>
            <a:r>
              <a:rPr sz="950">
                <a:solidFill>
                  <a:srgbClr val="4B5563"/>
                </a:solidFill>
                <a:latin typeface="Consolas"/>
              </a:rPr>
              <a:t>)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7C3AED"/>
                </a:solidFill>
                <a:latin typeface="Consolas"/>
              </a:rPr>
              <a:t>await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DispatchToolsAndAppend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memory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response</a:t>
            </a:r>
            <a:r>
              <a:rPr sz="950">
                <a:solidFill>
                  <a:srgbClr val="4B5563"/>
                </a:solidFill>
                <a:latin typeface="Consolas"/>
              </a:rPr>
              <a:t>);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else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111827"/>
                </a:solidFill>
                <a:latin typeface="Consolas"/>
              </a:rPr>
              <a:t>Display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response.Text</a:t>
            </a:r>
            <a:r>
              <a:rPr sz="950">
                <a:solidFill>
                  <a:srgbClr val="4B5563"/>
                </a:solidFill>
                <a:latin typeface="Consolas"/>
              </a:rPr>
              <a:t>);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Workshop Series Learning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4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1. Treat LLMs as Infrastructure</a:t>
            </a:r>
            <a:r>
              <a:rPr sz="1550">
                <a:solidFill>
                  <a:srgbClr val="1F2937"/>
                </a:solidFill>
                <a:latin typeface="Segoe UI"/>
              </a:rPr>
              <a:t>: View models as stateless HTTP microservices with explicit schemas.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2. Build from First Principles</a:t>
            </a:r>
            <a:r>
              <a:rPr sz="1550">
                <a:solidFill>
                  <a:srgbClr val="1F2937"/>
                </a:solidFill>
                <a:latin typeface="Segoe UI"/>
              </a:rPr>
              <a:t>: Connect the Model (generation), Harness (logic &amp; RAM), and Tools (APIs).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3. Control Developer Agent Tools</a:t>
            </a:r>
            <a:r>
              <a:rPr sz="1550">
                <a:solidFill>
                  <a:srgbClr val="1F2937"/>
                </a:solidFill>
                <a:latin typeface="Segoe UI"/>
              </a:rPr>
              <a:t>: Diagnose and optimize tools like Cursor, Claude Code, and Copilot.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4. Prevent Production Failures</a:t>
            </a:r>
            <a:r>
              <a:rPr sz="1550">
                <a:solidFill>
                  <a:srgbClr val="1F2937"/>
                </a:solidFill>
                <a:latin typeface="Segoe UI"/>
              </a:rPr>
              <a:t>: Guard against context overflow, format drift, and hallucination.</a:t>
            </a:r>
          </a:p>
        </p:txBody>
      </p:sp>
      <p:pic>
        <p:nvPicPr>
          <p:cNvPr id="7" name="Picture 6" descr="machine-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992603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Check Your Understanding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40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1051560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1. What component in an agent architecture owns and stores the message array?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2. How do multi-modal inputs (images, attachments) and tool results enter a message?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3. Why should you treat streamed LLM outputs as unverified until completion?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4. What is the fundamental problem with the naive 'append-only' loop?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5. What is the operational difference between RAG and whole-document attachment?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6. Why is the 'oldstring / newstring' surgical write pattern superior to whole-file replacement?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7. How does the 'oldstring' parameter serve as a safety lock during file edits?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sz="1400">
                <a:solidFill>
                  <a:srgbClr val="1F2937"/>
                </a:solidFill>
                <a:latin typeface="Segoe UI"/>
              </a:rPr>
              <a:t>8. What are the three primary operations used by the host to manage memory growth?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Check Your Understanding: Answer Key (1–4)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41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1051560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400" b="1">
                <a:solidFill>
                  <a:srgbClr val="1E1B4B"/>
                </a:solidFill>
                <a:latin typeface="Segoe UI"/>
              </a:rPr>
              <a:t>1. What component in an agent architecture owns and stores the message array?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sz="1350">
                <a:solidFill>
                  <a:srgbClr val="1F2937"/>
                </a:solidFill>
                <a:latin typeface="Segoe UI"/>
              </a:rPr>
              <a:t>   ➜  The Host (your application code). The LLM is a stateless HTTP engine that retains no memory.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400" b="1">
                <a:solidFill>
                  <a:srgbClr val="1E1B4B"/>
                </a:solidFill>
                <a:latin typeface="Segoe UI"/>
              </a:rPr>
              <a:t>2. How do multi-modal inputs (images, attachments) and tool results enter a message?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sz="1350">
                <a:solidFill>
                  <a:srgbClr val="1F2937"/>
                </a:solidFill>
                <a:latin typeface="Segoe UI"/>
              </a:rPr>
              <a:t>   ➜  As Content Blocks inside the message's content array (typed as text, image, or tool_result).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400" b="1">
                <a:solidFill>
                  <a:srgbClr val="1E1B4B"/>
                </a:solidFill>
                <a:latin typeface="Segoe UI"/>
              </a:rPr>
              <a:t>3. Why should you treat streamed LLM outputs as unverified until completion?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sz="1350">
                <a:solidFill>
                  <a:srgbClr val="1F2937"/>
                </a:solidFill>
                <a:latin typeface="Segoe UI"/>
              </a:rPr>
              <a:t>   ➜  Partial output is incomplete. Acting on half-streamed JSON causes parsing and runtime failures.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400" b="1">
                <a:solidFill>
                  <a:srgbClr val="1E1B4B"/>
                </a:solidFill>
                <a:latin typeface="Segoe UI"/>
              </a:rPr>
              <a:t>4. What is the fundamental problem with the naive 'append-only' loop?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sz="1350">
                <a:solidFill>
                  <a:srgbClr val="1F2937"/>
                </a:solidFill>
                <a:latin typeface="Segoe UI"/>
              </a:rPr>
              <a:t>   ➜  Token Explosion. Re-sending growing arrays multiplies costs, latency, and exhausts context windows.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Check Your Understanding: Answer Key (5–8)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42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1051560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400" b="1">
                <a:solidFill>
                  <a:srgbClr val="1E1B4B"/>
                </a:solidFill>
                <a:latin typeface="Segoe UI"/>
              </a:rPr>
              <a:t>5. What is the operational difference between RAG and whole-document attachment?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sz="1350">
                <a:solidFill>
                  <a:srgbClr val="1F2937"/>
                </a:solidFill>
                <a:latin typeface="Segoe UI"/>
              </a:rPr>
              <a:t>   ➜  RAG retrieves only relevant candidate passages, whereas attachments inject the entire file whole.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400" b="1">
                <a:solidFill>
                  <a:srgbClr val="1E1B4B"/>
                </a:solidFill>
                <a:latin typeface="Segoe UI"/>
              </a:rPr>
              <a:t>6. Why is the 'oldstring / newstring' surgical write pattern superior to whole-file replacement?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sz="1350">
                <a:solidFill>
                  <a:srgbClr val="1F2937"/>
                </a:solidFill>
                <a:latin typeface="Segoe UI"/>
              </a:rPr>
              <a:t>   ➜  Token efficiency (costs proportional to diff), clear reviewable diffs, and zero risk to untouched code.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400" b="1">
                <a:solidFill>
                  <a:srgbClr val="1E1B4B"/>
                </a:solidFill>
                <a:latin typeface="Segoe UI"/>
              </a:rPr>
              <a:t>7. How does the 'oldstring' parameter serve as a safety lock during file edits?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sz="1350">
                <a:solidFill>
                  <a:srgbClr val="1F2937"/>
                </a:solidFill>
                <a:latin typeface="Segoe UI"/>
              </a:rPr>
              <a:t>   ➜  It verifies target file contents before replacing; mismatched or ambiguous targets fail safely.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400" b="1">
                <a:solidFill>
                  <a:srgbClr val="1E1B4B"/>
                </a:solidFill>
                <a:latin typeface="Segoe UI"/>
              </a:rPr>
              <a:t>8. What are the three primary operations used by the host to manage memory growth?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sz="1350">
                <a:solidFill>
                  <a:srgbClr val="1F2937"/>
                </a:solidFill>
                <a:latin typeface="Segoe UI"/>
              </a:rPr>
              <a:t>   ➜  Trim (drop oldest turns), Compact (summarize past turns into a handoff block), and Wipe (reset session).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097280" y="1371600"/>
            <a:ext cx="1371600" cy="5486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737360"/>
            <a:ext cx="996696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spcAft>
                <a:spcPts val="1600"/>
              </a:spcAft>
              <a:defRPr sz="4000" b="1">
                <a:solidFill>
                  <a:srgbClr val="1E1B4B"/>
                </a:solidFill>
                <a:latin typeface="Segoe UI"/>
              </a:defRPr>
            </a:pPr>
            <a:r>
              <a:t>Thank You</a:t>
            </a:r>
          </a:p>
          <a:p>
            <a:pPr>
              <a:spcAft>
                <a:spcPts val="2800"/>
              </a:spcAft>
              <a:defRPr sz="2200">
                <a:solidFill>
                  <a:srgbClr val="1F2937"/>
                </a:solidFill>
                <a:latin typeface="Segoe UI"/>
              </a:defRPr>
            </a:pPr>
            <a:r>
              <a:t>Questions? Comments? Concerns?</a:t>
            </a:r>
          </a:p>
          <a:p>
            <a:pPr>
              <a:defRPr sz="1400">
                <a:solidFill>
                  <a:srgbClr val="6B7280"/>
                </a:solidFill>
                <a:latin typeface="Segoe UI"/>
              </a:defRPr>
            </a:pPr>
            <a:r>
              <a:t>Monarch Wadia   ·   monarchwadia.com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Session 2 Learning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5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1. Build the Agent Loop</a:t>
            </a:r>
            <a:r>
              <a:rPr sz="1550">
                <a:solidFill>
                  <a:srgbClr val="1F2937"/>
                </a:solidFill>
                <a:latin typeface="Segoe UI"/>
              </a:rPr>
              <a:t>: Implement the 5-step loop (input, memory, call, append, display).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2. Put Knowledge in the Loop</a:t>
            </a:r>
            <a:r>
              <a:rPr sz="1550">
                <a:solidFill>
                  <a:srgbClr val="1F2937"/>
                </a:solidFill>
                <a:latin typeface="Segoe UI"/>
              </a:rPr>
              <a:t>: Connect external documents via RAG and whole-file attachments.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3. Turn Output into Action</a:t>
            </a:r>
            <a:r>
              <a:rPr sz="1550">
                <a:solidFill>
                  <a:srgbClr val="1F2937"/>
                </a:solidFill>
                <a:latin typeface="Segoe UI"/>
              </a:rPr>
              <a:t>: Upgrade from brittle text scraping to the structured tool contract.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4. Equip the Toolbox</a:t>
            </a:r>
            <a:r>
              <a:rPr sz="1550">
                <a:solidFill>
                  <a:srgbClr val="1F2937"/>
                </a:solidFill>
                <a:latin typeface="Segoe UI"/>
              </a:rPr>
              <a:t>: Implement read tools, the surgical write idiom, and the shell.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5. Master Memory Management</a:t>
            </a:r>
            <a:r>
              <a:rPr sz="1550">
                <a:solidFill>
                  <a:srgbClr val="1F2937"/>
                </a:solidFill>
                <a:latin typeface="Segoe UI"/>
              </a:rPr>
              <a:t>: Control context growth with trim, compact, and wipe operations.</a:t>
            </a:r>
          </a:p>
        </p:txBody>
      </p:sp>
      <p:pic>
        <p:nvPicPr>
          <p:cNvPr id="7" name="Picture 6" descr="machine-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299260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097280" y="1828800"/>
            <a:ext cx="1371600" cy="54864"/>
          </a:xfrm>
          <a:prstGeom prst="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2103120"/>
            <a:ext cx="9966960" cy="320040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spcAft>
                <a:spcPts val="1000"/>
              </a:spcAft>
              <a:defRPr sz="1400" b="1">
                <a:solidFill>
                  <a:srgbClr val="D97706"/>
                </a:solidFill>
                <a:latin typeface="Segoe UI"/>
              </a:defRPr>
            </a:pPr>
            <a:r>
              <a:t>SECTION 2</a:t>
            </a:r>
          </a:p>
          <a:p>
            <a:pPr>
              <a:spcAft>
                <a:spcPts val="1400"/>
              </a:spcAft>
              <a:defRPr sz="3600" b="1">
                <a:solidFill>
                  <a:srgbClr val="1E1B4B"/>
                </a:solidFill>
                <a:latin typeface="Segoe UI"/>
              </a:defRPr>
            </a:pPr>
            <a:r>
              <a:t>The Simplest Agent</a:t>
            </a:r>
          </a:p>
          <a:p>
            <a:pPr>
              <a:defRPr sz="2000">
                <a:solidFill>
                  <a:srgbClr val="1F2937"/>
                </a:solidFill>
                <a:latin typeface="Segoe UI"/>
              </a:defRPr>
            </a:pPr>
            <a:r>
              <a:t>The Loop, the Memory Array, and Content Blocks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6 / 43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Simplest Agent Loop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7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530352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Five Steps</a:t>
            </a:r>
            <a:r>
              <a:rPr sz="1550">
                <a:solidFill>
                  <a:srgbClr val="1F2937"/>
                </a:solidFill>
                <a:latin typeface="Segoe UI"/>
              </a:rPr>
              <a:t>: Capture user input, append to memory, call LLM, append response, display.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Host (Your Code)</a:t>
            </a:r>
            <a:r>
              <a:rPr sz="1550">
                <a:solidFill>
                  <a:srgbClr val="1F2937"/>
                </a:solidFill>
                <a:latin typeface="Segoe UI"/>
              </a:rPr>
              <a:t>: Your application is the driver; it owns the loop and the state.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Memory Array</a:t>
            </a:r>
            <a:r>
              <a:rPr sz="1550">
                <a:solidFill>
                  <a:srgbClr val="1F2937"/>
                </a:solidFill>
                <a:latin typeface="Segoe UI"/>
              </a:rPr>
              <a:t>: A plain in-memory list of messages passed on every API call.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Remote Model</a:t>
            </a:r>
            <a:r>
              <a:rPr sz="1550">
                <a:solidFill>
                  <a:srgbClr val="1F2937"/>
                </a:solidFill>
                <a:latin typeface="Segoe UI"/>
              </a:rPr>
              <a:t>: Meets the transcript fresh on every invocation; holds no internal memory.</a:t>
            </a:r>
          </a:p>
        </p:txBody>
      </p:sp>
      <p:pic>
        <p:nvPicPr>
          <p:cNvPr id="7" name="Picture 6" descr="machine-ch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1508760"/>
            <a:ext cx="4846320" cy="39921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Loop in Code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8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Skeleton</a:t>
            </a:r>
            <a:r>
              <a:rPr sz="1550">
                <a:solidFill>
                  <a:srgbClr val="1F2937"/>
                </a:solidFill>
                <a:latin typeface="Segoe UI"/>
              </a:rPr>
              <a:t>: The whole agent is one list, one HTTP call, and a while loop around them.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Harness Drives State</a:t>
            </a:r>
            <a:r>
              <a:rPr sz="1550">
                <a:solidFill>
                  <a:srgbClr val="1F2937"/>
                </a:solidFill>
                <a:latin typeface="Segoe UI"/>
              </a:rPr>
              <a:t>: The LLM never 'decides' to remember; your code mutates the array.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Deterministic Host</a:t>
            </a:r>
            <a:r>
              <a:rPr sz="1550">
                <a:solidFill>
                  <a:srgbClr val="1F2937"/>
                </a:solidFill>
                <a:latin typeface="Segoe UI"/>
              </a:rPr>
              <a:t>: Your host controls exit conditions, retry policies, and timeouts.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The Full Agent Loop in C#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7C3AED"/>
                </a:solidFill>
                <a:latin typeface="Consolas"/>
              </a:rPr>
              <a:t>var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memory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List</a:t>
            </a:r>
            <a:r>
              <a:rPr sz="950">
                <a:solidFill>
                  <a:srgbClr val="4B5563"/>
                </a:solidFill>
                <a:latin typeface="Consolas"/>
              </a:rPr>
              <a:t>&lt;</a:t>
            </a:r>
            <a:r>
              <a:rPr sz="950">
                <a:solidFill>
                  <a:srgbClr val="0284C7"/>
                </a:solidFill>
                <a:latin typeface="Consolas"/>
              </a:rPr>
              <a:t>Message</a:t>
            </a:r>
            <a:r>
              <a:rPr sz="950">
                <a:solidFill>
                  <a:srgbClr val="4B5563"/>
                </a:solidFill>
                <a:latin typeface="Consolas"/>
              </a:rPr>
              <a:t>&gt;();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while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B45309"/>
                </a:solidFill>
                <a:latin typeface="Consolas"/>
              </a:rPr>
              <a:t>true</a:t>
            </a:r>
            <a:r>
              <a:rPr sz="950">
                <a:solidFill>
                  <a:srgbClr val="4B5563"/>
                </a:solidFill>
                <a:latin typeface="Consolas"/>
              </a:rPr>
              <a:t>)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Console.Write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047857"/>
                </a:solidFill>
                <a:latin typeface="Consolas"/>
              </a:rPr>
              <a:t>"&gt; "</a:t>
            </a:r>
            <a:r>
              <a:rPr sz="950">
                <a:solidFill>
                  <a:srgbClr val="4B5563"/>
                </a:solidFill>
                <a:latin typeface="Consolas"/>
              </a:rPr>
              <a:t>);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7C3AED"/>
                </a:solidFill>
                <a:latin typeface="Consolas"/>
              </a:rPr>
              <a:t>var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input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Console.ReadLine</a:t>
            </a:r>
            <a:r>
              <a:rPr sz="950">
                <a:solidFill>
                  <a:srgbClr val="4B5563"/>
                </a:solidFill>
                <a:latin typeface="Consolas"/>
              </a:rPr>
              <a:t>();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if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7C3AED"/>
                </a:solidFill>
                <a:latin typeface="Consolas"/>
              </a:rPr>
              <a:t>string</a:t>
            </a:r>
            <a:r>
              <a:rPr sz="950">
                <a:solidFill>
                  <a:srgbClr val="111827"/>
                </a:solidFill>
                <a:latin typeface="Consolas"/>
              </a:rPr>
              <a:t>.IsNullOrEmpty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input</a:t>
            </a:r>
            <a:r>
              <a:rPr sz="950">
                <a:solidFill>
                  <a:srgbClr val="4B5563"/>
                </a:solidFill>
                <a:latin typeface="Consolas"/>
              </a:rPr>
              <a:t>))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break</a:t>
            </a:r>
            <a:r>
              <a:rPr sz="950">
                <a:solidFill>
                  <a:srgbClr val="4B5563"/>
                </a:solidFill>
                <a:latin typeface="Consolas"/>
              </a:rPr>
              <a:t>;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6B7280"/>
                </a:solidFill>
                <a:latin typeface="Consolas"/>
              </a:rPr>
              <a:t>// 1. Append user input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memory.Add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284C7"/>
                </a:solidFill>
                <a:latin typeface="Consolas"/>
              </a:rPr>
              <a:t>Message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111827"/>
                </a:solidFill>
                <a:latin typeface="Consolas"/>
              </a:rPr>
              <a:t>Role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284C7"/>
                </a:solidFill>
                <a:latin typeface="Consolas"/>
              </a:rPr>
              <a:t>ConversationRole</a:t>
            </a:r>
            <a:r>
              <a:rPr sz="950">
                <a:solidFill>
                  <a:srgbClr val="111827"/>
                </a:solidFill>
                <a:latin typeface="Consolas"/>
              </a:rPr>
              <a:t>.User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111827"/>
                </a:solidFill>
                <a:latin typeface="Consolas"/>
              </a:rPr>
              <a:t>Content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4B5563"/>
                </a:solidFill>
                <a:latin typeface="Consolas"/>
              </a:rPr>
              <a:t>()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4B5563"/>
                </a:solidFill>
                <a:latin typeface="Consolas"/>
              </a:rPr>
              <a:t>()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Text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input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});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6B7280"/>
                </a:solidFill>
                <a:latin typeface="Consolas"/>
              </a:rPr>
              <a:t>// 2. Call LLM with full transcript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7C3AED"/>
                </a:solidFill>
                <a:latin typeface="Consolas"/>
              </a:rPr>
              <a:t>var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response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7C3AED"/>
                </a:solidFill>
                <a:latin typeface="Consolas"/>
              </a:rPr>
              <a:t>await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client.ConverseAsync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    </a:t>
            </a:r>
            <a:r>
              <a:rPr sz="950">
                <a:solidFill>
                  <a:srgbClr val="7C3AED"/>
                </a:solidFill>
                <a:latin typeface="Consolas"/>
              </a:rPr>
              <a:t>new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284C7"/>
                </a:solidFill>
                <a:latin typeface="Consolas"/>
              </a:rPr>
              <a:t>ConverseRequest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Messages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memory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4B5563"/>
                </a:solidFill>
                <a:latin typeface="Consolas"/>
              </a:rPr>
              <a:t>);</a:t>
            </a:r>
          </a:p>
          <a:p>
            <a:pPr>
              <a:lnSpc>
                <a:spcPct val="116000"/>
              </a:lnSpc>
            </a:pPr>
            <a:r>
              <a:rPr sz="950">
                <a:latin typeface="Consolas"/>
              </a:rPr>
              <a:t> 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6B7280"/>
                </a:solidFill>
                <a:latin typeface="Consolas"/>
              </a:rPr>
              <a:t>// 3. Append response &amp; display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7C3AED"/>
                </a:solidFill>
                <a:latin typeface="Consolas"/>
              </a:rPr>
              <a:t>var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reply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4B5563"/>
                </a:solidFill>
                <a:latin typeface="Consolas"/>
              </a:rPr>
              <a:t>=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111827"/>
                </a:solidFill>
                <a:latin typeface="Consolas"/>
              </a:rPr>
              <a:t>response.Output.Message</a:t>
            </a:r>
            <a:r>
              <a:rPr sz="950">
                <a:solidFill>
                  <a:srgbClr val="4B5563"/>
                </a:solidFill>
                <a:latin typeface="Consolas"/>
              </a:rPr>
              <a:t>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memory.Add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reply</a:t>
            </a:r>
            <a:r>
              <a:rPr sz="950">
                <a:solidFill>
                  <a:srgbClr val="4B5563"/>
                </a:solidFill>
                <a:latin typeface="Consolas"/>
              </a:rPr>
              <a:t>);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11827"/>
                </a:solidFill>
                <a:latin typeface="Consolas"/>
              </a:rPr>
              <a:t>Console.WriteLine</a:t>
            </a:r>
            <a:r>
              <a:rPr sz="950">
                <a:solidFill>
                  <a:srgbClr val="4B5563"/>
                </a:solidFill>
                <a:latin typeface="Consolas"/>
              </a:rPr>
              <a:t>(</a:t>
            </a:r>
            <a:r>
              <a:rPr sz="950">
                <a:solidFill>
                  <a:srgbClr val="111827"/>
                </a:solidFill>
                <a:latin typeface="Consolas"/>
              </a:rPr>
              <a:t>reply.Content</a:t>
            </a: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  <a:r>
              <a:rPr sz="950">
                <a:solidFill>
                  <a:srgbClr val="B45309"/>
                </a:solidFill>
                <a:latin typeface="Consolas"/>
              </a:rPr>
              <a:t>0</a:t>
            </a: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  <a:r>
              <a:rPr sz="950">
                <a:solidFill>
                  <a:srgbClr val="111827"/>
                </a:solidFill>
                <a:latin typeface="Consolas"/>
              </a:rPr>
              <a:t>.Text</a:t>
            </a:r>
            <a:r>
              <a:rPr sz="950">
                <a:solidFill>
                  <a:srgbClr val="4B5563"/>
                </a:solidFill>
                <a:latin typeface="Consolas"/>
              </a:rPr>
              <a:t>);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CFB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4864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1B4B"/>
                </a:solidFill>
                <a:latin typeface="Segoe UI"/>
              </a:defRPr>
            </a:pPr>
            <a:r>
              <a:t>The Array Is the Conversation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234440"/>
            <a:ext cx="10545775" cy="13716"/>
          </a:xfrm>
          <a:prstGeom prst="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6309360"/>
            <a:ext cx="1737360" cy="365760"/>
          </a:xfrm>
          <a:prstGeom prst="rect">
            <a:avLst/>
          </a:prstGeom>
          <a:noFill/>
        </p:spPr>
        <p:txBody>
          <a:bodyPr wrap="none" rIns="0" bIns="0">
            <a:spAutoFit/>
          </a:bodyPr>
          <a:lstStyle/>
          <a:p>
            <a:pPr algn="r">
              <a:defRPr sz="1100">
                <a:solidFill>
                  <a:srgbClr val="6B7280"/>
                </a:solidFill>
                <a:latin typeface="Segoe UI"/>
              </a:defRPr>
            </a:pPr>
            <a:r>
              <a:t>9 / 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508760"/>
            <a:ext cx="4297680" cy="448056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Array Is the Mind</a:t>
            </a:r>
            <a:r>
              <a:rPr sz="1550">
                <a:solidFill>
                  <a:srgbClr val="1F2937"/>
                </a:solidFill>
                <a:latin typeface="Segoe UI"/>
              </a:rPr>
              <a:t>: The model keeps no diary and has zero memory of prior turns.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Total Amnesia on New Chat</a:t>
            </a:r>
            <a:r>
              <a:rPr sz="1550">
                <a:solidFill>
                  <a:srgbClr val="1F2937"/>
                </a:solidFill>
                <a:latin typeface="Segoe UI"/>
              </a:rPr>
              <a:t>: Starting a new chat simply initializes an empty array.</a:t>
            </a:r>
          </a:p>
          <a:p>
            <a:pPr>
              <a:lnSpc>
                <a:spcPct val="125000"/>
              </a:lnSpc>
              <a:spcAft>
                <a:spcPts val="1200"/>
              </a:spcAft>
            </a:pPr>
            <a:r>
              <a:rPr sz="1550">
                <a:solidFill>
                  <a:srgbClr val="1F2937"/>
                </a:solidFill>
                <a:latin typeface="Segoe UI"/>
              </a:rPr>
              <a:t>•  </a:t>
            </a:r>
            <a:r>
              <a:rPr sz="1550" b="1">
                <a:solidFill>
                  <a:srgbClr val="1F2937"/>
                </a:solidFill>
                <a:latin typeface="Segoe UI"/>
              </a:rPr>
              <a:t>The Rewind Effect</a:t>
            </a:r>
            <a:r>
              <a:rPr sz="1550">
                <a:solidFill>
                  <a:srgbClr val="1F2937"/>
                </a:solidFill>
                <a:latin typeface="Segoe UI"/>
              </a:rPr>
              <a:t>: Editing an old message rewrites the array; future turns vanish instantly.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94960" y="1508760"/>
            <a:ext cx="5943600" cy="4480560"/>
          </a:xfrm>
          <a:prstGeom prst="roundRect">
            <a:avLst/>
          </a:prstGeom>
          <a:solidFill>
            <a:srgbClr val="F3F4F6"/>
          </a:solidFill>
          <a:ln w="12700">
            <a:solidFill>
              <a:srgbClr val="D1D5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673352"/>
            <a:ext cx="5486400" cy="41513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6000"/>
              </a:lnSpc>
            </a:pPr>
            <a:r>
              <a:rPr sz="950">
                <a:solidFill>
                  <a:srgbClr val="6B7280"/>
                </a:solidFill>
                <a:latin typeface="Consolas"/>
              </a:rPr>
              <a:t>// The Conversation Transcript Array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[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"add rate limiting to login"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"assistant"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"I will start by checking the route."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"user"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"make it 5 attempts max"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},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{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"role"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"assistant"</a:t>
            </a:r>
            <a:r>
              <a:rPr sz="950">
                <a:solidFill>
                  <a:srgbClr val="4B5563"/>
                </a:solidFill>
                <a:latin typeface="Consolas"/>
              </a:rPr>
              <a:t>,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  </a:t>
            </a:r>
            <a:r>
              <a:rPr sz="950">
                <a:solidFill>
                  <a:srgbClr val="1E40AF"/>
                </a:solidFill>
                <a:latin typeface="Consolas"/>
              </a:rPr>
              <a:t>"content"</a:t>
            </a:r>
            <a:r>
              <a:rPr sz="950">
                <a:solidFill>
                  <a:srgbClr val="4B5563"/>
                </a:solidFill>
                <a:latin typeface="Consolas"/>
              </a:rPr>
              <a:t>:</a:t>
            </a:r>
            <a:r>
              <a:rPr sz="950">
                <a:solidFill>
                  <a:srgbClr val="111827"/>
                </a:solidFill>
                <a:latin typeface="Consolas"/>
              </a:rPr>
              <a:t> </a:t>
            </a:r>
            <a:r>
              <a:rPr sz="950">
                <a:solidFill>
                  <a:srgbClr val="047857"/>
                </a:solidFill>
                <a:latin typeface="Consolas"/>
              </a:rPr>
              <a:t>"Updated lockout threshold to 5."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111827"/>
                </a:solidFill>
                <a:latin typeface="Consolas"/>
              </a:rPr>
              <a:t>  </a:t>
            </a:r>
            <a:r>
              <a:rPr sz="950">
                <a:solidFill>
                  <a:srgbClr val="4B5563"/>
                </a:solidFill>
                <a:latin typeface="Consolas"/>
              </a:rPr>
              <a:t>}</a:t>
            </a:r>
          </a:p>
          <a:p>
            <a:pPr>
              <a:lnSpc>
                <a:spcPct val="116000"/>
              </a:lnSpc>
            </a:pPr>
            <a:r>
              <a:rPr sz="950">
                <a:solidFill>
                  <a:srgbClr val="4B5563"/>
                </a:solidFill>
                <a:latin typeface="Consolas"/>
              </a:rPr>
              <a:t>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