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097280" y="1371600"/>
            <a:ext cx="1371600" cy="54864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97280" y="1737360"/>
            <a:ext cx="9966960" cy="320040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spcAft>
                <a:spcPts val="1600"/>
              </a:spcAft>
              <a:defRPr sz="4000" b="1">
                <a:solidFill>
                  <a:srgbClr val="1E1B4B"/>
                </a:solidFill>
                <a:latin typeface="Segoe UI"/>
              </a:defRPr>
            </a:pPr>
            <a:r>
              <a:t>Large Language Models</a:t>
            </a:r>
            <a:br/>
            <a:r>
              <a:t>for Software Engineers</a:t>
            </a:r>
          </a:p>
          <a:p>
            <a:pPr>
              <a:spcAft>
                <a:spcPts val="2800"/>
              </a:spcAft>
              <a:defRPr sz="2200">
                <a:solidFill>
                  <a:srgbClr val="1F2937"/>
                </a:solidFill>
                <a:latin typeface="Segoe UI"/>
              </a:defRPr>
            </a:pPr>
            <a:r>
              <a:t>Session 1: Understanding the Model &amp; The Single Call</a:t>
            </a:r>
          </a:p>
          <a:p>
            <a:pPr>
              <a:defRPr sz="1400">
                <a:solidFill>
                  <a:srgbClr val="6B7280"/>
                </a:solidFill>
                <a:latin typeface="Segoe UI"/>
              </a:defRPr>
            </a:pPr>
            <a:r>
              <a:t>Monarch Wadia   ·   monarchwadia.com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The HTTP Request Payload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10 /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29768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HTTP POST Interface</a:t>
            </a:r>
            <a:r>
              <a:rPr sz="1550">
                <a:solidFill>
                  <a:srgbClr val="1F2937"/>
                </a:solidFill>
                <a:latin typeface="Segoe UI"/>
              </a:rPr>
              <a:t>: The application sends a JSON payload containing an array of messages.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Three Message Roles</a:t>
            </a:r>
            <a:r>
              <a:rPr sz="1550">
                <a:solidFill>
                  <a:srgbClr val="1F2937"/>
                </a:solidFill>
                <a:latin typeface="Segoe UI"/>
              </a:rPr>
              <a:t>: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system</a:t>
            </a:r>
            <a:r>
              <a:rPr sz="1400">
                <a:solidFill>
                  <a:srgbClr val="1F2937"/>
                </a:solidFill>
                <a:latin typeface="Segoe UI"/>
              </a:rPr>
              <a:t>: Defines instructions, security rules, and output schemas.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user</a:t>
            </a:r>
            <a:r>
              <a:rPr sz="1400">
                <a:solidFill>
                  <a:srgbClr val="1F2937"/>
                </a:solidFill>
                <a:latin typeface="Segoe UI"/>
              </a:rPr>
              <a:t>: Contains input from clients or external systems.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assistant</a:t>
            </a:r>
            <a:r>
              <a:rPr sz="1400">
                <a:solidFill>
                  <a:srgbClr val="1F2937"/>
                </a:solidFill>
                <a:latin typeface="Segoe UI"/>
              </a:rPr>
              <a:t>: Contains past responses from the model.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Inference Parameters</a:t>
            </a:r>
            <a:r>
              <a:rPr sz="1550">
                <a:solidFill>
                  <a:srgbClr val="1F2937"/>
                </a:solidFill>
                <a:latin typeface="Segoe UI"/>
              </a:rPr>
              <a:t>: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temperature</a:t>
            </a:r>
            <a:r>
              <a:rPr sz="1400">
                <a:solidFill>
                  <a:srgbClr val="1F2937"/>
                </a:solidFill>
                <a:latin typeface="Segoe UI"/>
              </a:rPr>
              <a:t>: Controls randomness (use 0.0 for deterministic tasks).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max_tokens</a:t>
            </a:r>
            <a:r>
              <a:rPr sz="1400">
                <a:solidFill>
                  <a:srgbClr val="1F2937"/>
                </a:solidFill>
                <a:latin typeface="Segoe UI"/>
              </a:rPr>
              <a:t>: Sets the maximum token count for the response.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4960" y="1508760"/>
            <a:ext cx="5943600" cy="4480560"/>
          </a:xfrm>
          <a:prstGeom prst="roundRect">
            <a:avLst/>
          </a:prstGeom>
          <a:solidFill>
            <a:srgbClr val="F3F4F6"/>
          </a:solidFill>
          <a:ln w="12700">
            <a:solidFill>
              <a:srgbClr val="D1D5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673352"/>
            <a:ext cx="5486400" cy="415137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E40AF"/>
                </a:solidFill>
                <a:latin typeface="Consolas"/>
              </a:rPr>
              <a:t>"model"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"anthropic.claude-3-5-sonnet"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E40AF"/>
                </a:solidFill>
                <a:latin typeface="Consolas"/>
              </a:rPr>
              <a:t>"messages"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[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</a:t>
            </a:r>
            <a:r>
              <a:rPr sz="950">
                <a:solidFill>
                  <a:srgbClr val="1E40AF"/>
                </a:solidFill>
                <a:latin typeface="Consolas"/>
              </a:rPr>
              <a:t>"role"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"system"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</a:t>
            </a:r>
            <a:r>
              <a:rPr sz="950">
                <a:solidFill>
                  <a:srgbClr val="1E40AF"/>
                </a:solidFill>
                <a:latin typeface="Consolas"/>
              </a:rPr>
              <a:t>"content"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"You are a banking assistant."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4B5563"/>
                </a:solidFill>
                <a:latin typeface="Consolas"/>
              </a:rPr>
              <a:t>},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</a:t>
            </a:r>
            <a:r>
              <a:rPr sz="950">
                <a:solidFill>
                  <a:srgbClr val="1E40AF"/>
                </a:solidFill>
                <a:latin typeface="Consolas"/>
              </a:rPr>
              <a:t>"role"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"user"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</a:t>
            </a:r>
            <a:r>
              <a:rPr sz="950">
                <a:solidFill>
                  <a:srgbClr val="1E40AF"/>
                </a:solidFill>
                <a:latin typeface="Consolas"/>
              </a:rPr>
              <a:t>"content"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"What is my TFSA balance?"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4B5563"/>
                </a:solidFill>
                <a:latin typeface="Consolas"/>
              </a:rPr>
              <a:t>],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E40AF"/>
                </a:solidFill>
                <a:latin typeface="Consolas"/>
              </a:rPr>
              <a:t>"temperature"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B45309"/>
                </a:solidFill>
                <a:latin typeface="Consolas"/>
              </a:rPr>
              <a:t>0.1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E40AF"/>
                </a:solidFill>
                <a:latin typeface="Consolas"/>
              </a:rPr>
              <a:t>"max_tokens"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B45309"/>
                </a:solidFill>
                <a:latin typeface="Consolas"/>
              </a:rPr>
              <a:t>500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Response Payload Structure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11 /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29768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Structured JSON Response</a:t>
            </a:r>
            <a:r>
              <a:rPr sz="1550">
                <a:solidFill>
                  <a:srgbClr val="1F2937"/>
                </a:solidFill>
                <a:latin typeface="Segoe UI"/>
              </a:rPr>
              <a:t>: The API returns metadata and a list of content blocks.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Content Block</a:t>
            </a:r>
            <a:r>
              <a:rPr sz="1550">
                <a:solidFill>
                  <a:srgbClr val="1F2937"/>
                </a:solidFill>
                <a:latin typeface="Segoe UI"/>
              </a:rPr>
              <a:t>: The response text is stored in the `content` array with `role: 'assistant'`.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Stop Reasons</a:t>
            </a:r>
            <a:r>
              <a:rPr sz="1550">
                <a:solidFill>
                  <a:srgbClr val="1F2937"/>
                </a:solidFill>
                <a:latin typeface="Segoe UI"/>
              </a:rPr>
              <a:t>: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end_turn</a:t>
            </a:r>
            <a:r>
              <a:rPr sz="1400">
                <a:solidFill>
                  <a:srgbClr val="1F2937"/>
                </a:solidFill>
                <a:latin typeface="Segoe UI"/>
              </a:rPr>
              <a:t>: The model completed the response normally.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max_tokens</a:t>
            </a:r>
            <a:r>
              <a:rPr sz="1400">
                <a:solidFill>
                  <a:srgbClr val="1F2937"/>
                </a:solidFill>
                <a:latin typeface="Segoe UI"/>
              </a:rPr>
              <a:t>: Generation stopped because output reached the token limit.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Usage Metrics</a:t>
            </a:r>
            <a:r>
              <a:rPr sz="1550">
                <a:solidFill>
                  <a:srgbClr val="1F2937"/>
                </a:solidFill>
                <a:latin typeface="Segoe UI"/>
              </a:rPr>
              <a:t>: Tracks input and output token counts for cost accounting.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4960" y="1508760"/>
            <a:ext cx="5943600" cy="4480560"/>
          </a:xfrm>
          <a:prstGeom prst="roundRect">
            <a:avLst/>
          </a:prstGeom>
          <a:solidFill>
            <a:srgbClr val="F3F4F6"/>
          </a:solidFill>
          <a:ln w="12700">
            <a:solidFill>
              <a:srgbClr val="D1D5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673352"/>
            <a:ext cx="5486400" cy="415137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E40AF"/>
                </a:solidFill>
                <a:latin typeface="Consolas"/>
              </a:rPr>
              <a:t>"id"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"msg_01XYZ..."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E40AF"/>
                </a:solidFill>
                <a:latin typeface="Consolas"/>
              </a:rPr>
              <a:t>"type"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"message"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E40AF"/>
                </a:solidFill>
                <a:latin typeface="Consolas"/>
              </a:rPr>
              <a:t>"role"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"assistant"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E40AF"/>
                </a:solidFill>
                <a:latin typeface="Consolas"/>
              </a:rPr>
              <a:t>"content"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[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</a:t>
            </a:r>
            <a:r>
              <a:rPr sz="950">
                <a:solidFill>
                  <a:srgbClr val="1E40AF"/>
                </a:solidFill>
                <a:latin typeface="Consolas"/>
              </a:rPr>
              <a:t>"type"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"text"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</a:t>
            </a:r>
            <a:r>
              <a:rPr sz="950">
                <a:solidFill>
                  <a:srgbClr val="1E40AF"/>
                </a:solidFill>
                <a:latin typeface="Consolas"/>
              </a:rPr>
              <a:t>"text"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"Your TFSA balance is $32,450 CAD."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4B5563"/>
                </a:solidFill>
                <a:latin typeface="Consolas"/>
              </a:rPr>
              <a:t>],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E40AF"/>
                </a:solidFill>
                <a:latin typeface="Consolas"/>
              </a:rPr>
              <a:t>"stop_reason"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"end_turn"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E40AF"/>
                </a:solidFill>
                <a:latin typeface="Consolas"/>
              </a:rPr>
              <a:t>"usage"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E40AF"/>
                </a:solidFill>
                <a:latin typeface="Consolas"/>
              </a:rPr>
              <a:t>"input_tokens"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B45309"/>
                </a:solidFill>
                <a:latin typeface="Consolas"/>
              </a:rPr>
              <a:t>128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E40AF"/>
                </a:solidFill>
                <a:latin typeface="Consolas"/>
              </a:rPr>
              <a:t>"output_tokens"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B45309"/>
                </a:solidFill>
                <a:latin typeface="Consolas"/>
              </a:rPr>
              <a:t>22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The Conversation History Array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12 /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29768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State in Application Memory</a:t>
            </a:r>
            <a:r>
              <a:rPr sz="1550">
                <a:solidFill>
                  <a:srgbClr val="1F2937"/>
                </a:solidFill>
                <a:latin typeface="Segoe UI"/>
              </a:rPr>
              <a:t>: Store the conversation history array in your application RAM or database.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Array Mutation Flow</a:t>
            </a:r>
            <a:r>
              <a:rPr sz="1550">
                <a:solidFill>
                  <a:srgbClr val="1F2937"/>
                </a:solidFill>
                <a:latin typeface="Segoe UI"/>
              </a:rPr>
              <a:t>: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Turn 1</a:t>
            </a:r>
            <a:r>
              <a:rPr sz="1400">
                <a:solidFill>
                  <a:srgbClr val="1F2937"/>
                </a:solidFill>
                <a:latin typeface="Segoe UI"/>
              </a:rPr>
              <a:t>: Send the user message. Append the assistant response to the array.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Turn 2</a:t>
            </a:r>
            <a:r>
              <a:rPr sz="1400">
                <a:solidFill>
                  <a:srgbClr val="1F2937"/>
                </a:solidFill>
                <a:latin typeface="Segoe UI"/>
              </a:rPr>
              <a:t>: Append the new user message. Send the full array to the API.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Stateless Context</a:t>
            </a:r>
            <a:r>
              <a:rPr sz="1550">
                <a:solidFill>
                  <a:srgbClr val="1F2937"/>
                </a:solidFill>
                <a:latin typeface="Segoe UI"/>
              </a:rPr>
              <a:t>: The model interprets new messages only because the request includes past turns.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4960" y="1508760"/>
            <a:ext cx="5943600" cy="4480560"/>
          </a:xfrm>
          <a:prstGeom prst="roundRect">
            <a:avLst/>
          </a:prstGeom>
          <a:solidFill>
            <a:srgbClr val="F3F4F6"/>
          </a:solidFill>
          <a:ln w="12700">
            <a:solidFill>
              <a:srgbClr val="D1D5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673352"/>
            <a:ext cx="5486400" cy="415137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Turn 1: user sends request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E40AF"/>
                </a:solidFill>
                <a:latin typeface="Consolas"/>
              </a:rPr>
              <a:t>"messages"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[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E40AF"/>
                </a:solidFill>
                <a:latin typeface="Consolas"/>
              </a:rPr>
              <a:t>"role"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"user"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E40AF"/>
                </a:solidFill>
                <a:latin typeface="Consolas"/>
              </a:rPr>
              <a:t>"content"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"What is my TFSA balance?"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]</a:t>
            </a:r>
          </a:p>
          <a:p>
            <a:pPr>
              <a:lnSpc>
                <a:spcPct val="116000"/>
              </a:lnSpc>
            </a:pPr>
            <a:r>
              <a:rPr sz="950">
                <a:latin typeface="Consolas"/>
              </a:rPr>
              <a:t> 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After Turn 1: code appends response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E40AF"/>
                </a:solidFill>
                <a:latin typeface="Consolas"/>
              </a:rPr>
              <a:t>"messages"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[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E40AF"/>
                </a:solidFill>
                <a:latin typeface="Consolas"/>
              </a:rPr>
              <a:t>"role"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"user"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E40AF"/>
                </a:solidFill>
                <a:latin typeface="Consolas"/>
              </a:rPr>
              <a:t>"content"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"What is my TFSA balance?"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},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E40AF"/>
                </a:solidFill>
                <a:latin typeface="Consolas"/>
              </a:rPr>
              <a:t>"role"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"assistant"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E40AF"/>
                </a:solidFill>
                <a:latin typeface="Consolas"/>
              </a:rPr>
              <a:t>"content"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"$32,450.22 CAD."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]</a:t>
            </a:r>
          </a:p>
          <a:p>
            <a:pPr>
              <a:lnSpc>
                <a:spcPct val="116000"/>
              </a:lnSpc>
            </a:pPr>
            <a:r>
              <a:rPr sz="950">
                <a:latin typeface="Consolas"/>
              </a:rPr>
              <a:t> 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Turn 2: resend FULL history array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E40AF"/>
                </a:solidFill>
                <a:latin typeface="Consolas"/>
              </a:rPr>
              <a:t>"messages"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[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E40AF"/>
                </a:solidFill>
                <a:latin typeface="Consolas"/>
              </a:rPr>
              <a:t>"role"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"user"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E40AF"/>
                </a:solidFill>
                <a:latin typeface="Consolas"/>
              </a:rPr>
              <a:t>"content"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"What is my TFSA balance?"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},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E40AF"/>
                </a:solidFill>
                <a:latin typeface="Consolas"/>
              </a:rPr>
              <a:t>"role"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"assistant"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E40AF"/>
                </a:solidFill>
                <a:latin typeface="Consolas"/>
              </a:rPr>
              <a:t>"content"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"$32,450.22 CAD."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},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E40AF"/>
                </a:solidFill>
                <a:latin typeface="Consolas"/>
              </a:rPr>
              <a:t>"role"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"user"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E40AF"/>
                </a:solidFill>
                <a:latin typeface="Consolas"/>
              </a:rPr>
              <a:t>"content"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"And my RRSP balance?"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]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Tool Execution Overview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13 /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29768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No Direct Database Access</a:t>
            </a:r>
            <a:r>
              <a:rPr sz="1550">
                <a:solidFill>
                  <a:srgbClr val="1F2937"/>
                </a:solidFill>
                <a:latin typeface="Segoe UI"/>
              </a:rPr>
              <a:t>: The remote model cannot read your database directly.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Execution Sequence</a:t>
            </a:r>
            <a:r>
              <a:rPr sz="1550">
                <a:solidFill>
                  <a:srgbClr val="1F2937"/>
                </a:solidFill>
                <a:latin typeface="Segoe UI"/>
              </a:rPr>
              <a:t>: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1. Declare Tool Schema</a:t>
            </a:r>
            <a:r>
              <a:rPr sz="1400">
                <a:solidFill>
                  <a:srgbClr val="1F2937"/>
                </a:solidFill>
                <a:latin typeface="Segoe UI"/>
              </a:rPr>
              <a:t>: Define function names and parameter schemas in JSON.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2. Model Emits Request</a:t>
            </a:r>
            <a:r>
              <a:rPr sz="1400">
                <a:solidFill>
                  <a:srgbClr val="1F2937"/>
                </a:solidFill>
                <a:latin typeface="Segoe UI"/>
              </a:rPr>
              <a:t>: The model returns a tool call request with parameters.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3. Application Runs Query</a:t>
            </a:r>
            <a:r>
              <a:rPr sz="1400">
                <a:solidFill>
                  <a:srgbClr val="1F2937"/>
                </a:solidFill>
                <a:latin typeface="Segoe UI"/>
              </a:rPr>
              <a:t>: Your code executes the local database query.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4. Return Result</a:t>
            </a:r>
            <a:r>
              <a:rPr sz="1400">
                <a:solidFill>
                  <a:srgbClr val="1F2937"/>
                </a:solidFill>
                <a:latin typeface="Segoe UI"/>
              </a:rPr>
              <a:t>: Append the tool result to the history array and call the model again.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Full Control</a:t>
            </a:r>
            <a:r>
              <a:rPr sz="1550">
                <a:solidFill>
                  <a:srgbClr val="1F2937"/>
                </a:solidFill>
                <a:latin typeface="Segoe UI"/>
              </a:rPr>
              <a:t>: Your application code executes all database queries.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4960" y="1508760"/>
            <a:ext cx="5943600" cy="4480560"/>
          </a:xfrm>
          <a:prstGeom prst="roundRect">
            <a:avLst/>
          </a:prstGeom>
          <a:solidFill>
            <a:srgbClr val="F3F4F6"/>
          </a:solidFill>
          <a:ln w="12700">
            <a:solidFill>
              <a:srgbClr val="D1D5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673352"/>
            <a:ext cx="5486400" cy="415137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E40AF"/>
                </a:solidFill>
                <a:latin typeface="Consolas"/>
              </a:rPr>
              <a:t>"tools"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[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</a:t>
            </a:r>
            <a:r>
              <a:rPr sz="950">
                <a:solidFill>
                  <a:srgbClr val="1E40AF"/>
                </a:solidFill>
                <a:latin typeface="Consolas"/>
              </a:rPr>
              <a:t>"name"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"get_account_balance"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</a:t>
            </a:r>
            <a:r>
              <a:rPr sz="950">
                <a:solidFill>
                  <a:srgbClr val="1E40AF"/>
                </a:solidFill>
                <a:latin typeface="Consolas"/>
              </a:rPr>
              <a:t>"description"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"Fetch live CAD balance."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</a:t>
            </a:r>
            <a:r>
              <a:rPr sz="950">
                <a:solidFill>
                  <a:srgbClr val="1E40AF"/>
                </a:solidFill>
                <a:latin typeface="Consolas"/>
              </a:rPr>
              <a:t>"input_schema"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1E40AF"/>
                </a:solidFill>
                <a:latin typeface="Consolas"/>
              </a:rPr>
              <a:t>"type"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"object"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1E40AF"/>
                </a:solidFill>
                <a:latin typeface="Consolas"/>
              </a:rPr>
              <a:t>"properties"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  </a:t>
            </a:r>
            <a:r>
              <a:rPr sz="950">
                <a:solidFill>
                  <a:srgbClr val="1E40AF"/>
                </a:solidFill>
                <a:latin typeface="Consolas"/>
              </a:rPr>
              <a:t>"account_type"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    </a:t>
            </a:r>
            <a:r>
              <a:rPr sz="950">
                <a:solidFill>
                  <a:srgbClr val="1E40AF"/>
                </a:solidFill>
                <a:latin typeface="Consolas"/>
              </a:rPr>
              <a:t>"type"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"string"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    </a:t>
            </a:r>
            <a:r>
              <a:rPr sz="950">
                <a:solidFill>
                  <a:srgbClr val="1E40AF"/>
                </a:solidFill>
                <a:latin typeface="Consolas"/>
              </a:rPr>
              <a:t>"enum"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[</a:t>
            </a:r>
            <a:r>
              <a:rPr sz="950">
                <a:solidFill>
                  <a:srgbClr val="047857"/>
                </a:solidFill>
                <a:latin typeface="Consolas"/>
              </a:rPr>
              <a:t>"TFSA"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"RRSP"</a:t>
            </a:r>
            <a:r>
              <a:rPr sz="950">
                <a:solidFill>
                  <a:srgbClr val="4B5563"/>
                </a:solidFill>
                <a:latin typeface="Consolas"/>
              </a:rPr>
              <a:t>]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  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4B5563"/>
                </a:solidFill>
                <a:latin typeface="Consolas"/>
              </a:rPr>
              <a:t>},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1E40AF"/>
                </a:solidFill>
                <a:latin typeface="Consolas"/>
              </a:rPr>
              <a:t>"required"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[</a:t>
            </a:r>
            <a:r>
              <a:rPr sz="950">
                <a:solidFill>
                  <a:srgbClr val="047857"/>
                </a:solidFill>
                <a:latin typeface="Consolas"/>
              </a:rPr>
              <a:t>"account_type"</a:t>
            </a:r>
            <a:r>
              <a:rPr sz="950">
                <a:solidFill>
                  <a:srgbClr val="4B5563"/>
                </a:solidFill>
                <a:latin typeface="Consolas"/>
              </a:rPr>
              <a:t>]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4B5563"/>
                </a:solidFill>
                <a:latin typeface="Consolas"/>
              </a:rPr>
              <a:t>]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Hands-On: Your First API Call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14 /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29768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Local Environment Verification</a:t>
            </a:r>
            <a:r>
              <a:rPr sz="1550">
                <a:solidFill>
                  <a:srgbClr val="1F2937"/>
                </a:solidFill>
                <a:latin typeface="Segoe UI"/>
              </a:rPr>
              <a:t>: Send an authenticated API request to AWS Bedrock using C#.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Step 1</a:t>
            </a:r>
            <a:r>
              <a:rPr sz="1550">
                <a:solidFill>
                  <a:srgbClr val="1F2937"/>
                </a:solidFill>
                <a:latin typeface="Segoe UI"/>
              </a:rPr>
              <a:t>: Extract `workshop-1-code.zip` to a local folder.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Step 2</a:t>
            </a:r>
            <a:r>
              <a:rPr sz="1550">
                <a:solidFill>
                  <a:srgbClr val="1F2937"/>
                </a:solidFill>
                <a:latin typeface="Segoe UI"/>
              </a:rPr>
              <a:t>: Add your AWS credentials to the `.env` file.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Step 3</a:t>
            </a:r>
            <a:r>
              <a:rPr sz="1550">
                <a:solidFill>
                  <a:srgbClr val="1F2937"/>
                </a:solidFill>
                <a:latin typeface="Segoe UI"/>
              </a:rPr>
              <a:t>: Run `dotnet run` in the terminal to execute the test call.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Step 4</a:t>
            </a:r>
            <a:r>
              <a:rPr sz="1550">
                <a:solidFill>
                  <a:srgbClr val="1F2937"/>
                </a:solidFill>
                <a:latin typeface="Segoe UI"/>
              </a:rPr>
              <a:t>: Change the prompt text in `Program.cs` and test custom inputs.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4960" y="1508760"/>
            <a:ext cx="5943600" cy="4480560"/>
          </a:xfrm>
          <a:prstGeom prst="roundRect">
            <a:avLst/>
          </a:prstGeom>
          <a:solidFill>
            <a:srgbClr val="F3F4F6"/>
          </a:solidFill>
          <a:ln w="12700">
            <a:solidFill>
              <a:srgbClr val="D1D5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673352"/>
            <a:ext cx="5486400" cy="415137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dotnet run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7C3AED"/>
                </a:solidFill>
                <a:latin typeface="Consolas"/>
              </a:rPr>
              <a:t>using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Amazon.BedrockRuntime</a:t>
            </a:r>
            <a:r>
              <a:rPr sz="950">
                <a:solidFill>
                  <a:srgbClr val="4B5563"/>
                </a:solidFill>
                <a:latin typeface="Consolas"/>
              </a:rPr>
              <a:t>;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7C3AED"/>
                </a:solidFill>
                <a:latin typeface="Consolas"/>
              </a:rPr>
              <a:t>using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Amazon.BedrockRuntime.Model</a:t>
            </a:r>
            <a:r>
              <a:rPr sz="950">
                <a:solidFill>
                  <a:srgbClr val="4B5563"/>
                </a:solidFill>
                <a:latin typeface="Consolas"/>
              </a:rPr>
              <a:t>;</a:t>
            </a:r>
          </a:p>
          <a:p>
            <a:pPr>
              <a:lnSpc>
                <a:spcPct val="116000"/>
              </a:lnSpc>
            </a:pPr>
            <a:r>
              <a:rPr sz="950">
                <a:latin typeface="Consolas"/>
              </a:rPr>
              <a:t> 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7C3AED"/>
                </a:solidFill>
                <a:latin typeface="Consolas"/>
              </a:rPr>
              <a:t>var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client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7C3AED"/>
                </a:solidFill>
                <a:latin typeface="Consolas"/>
              </a:rPr>
              <a:t>new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284C7"/>
                </a:solidFill>
                <a:latin typeface="Consolas"/>
              </a:rPr>
              <a:t>AmazonBedrockRuntimeClient</a:t>
            </a:r>
            <a:r>
              <a:rPr sz="950">
                <a:solidFill>
                  <a:srgbClr val="4B5563"/>
                </a:solidFill>
                <a:latin typeface="Consolas"/>
              </a:rPr>
              <a:t>();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7C3AED"/>
                </a:solidFill>
                <a:latin typeface="Consolas"/>
              </a:rPr>
              <a:t>var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request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7C3AED"/>
                </a:solidFill>
                <a:latin typeface="Consolas"/>
              </a:rPr>
              <a:t>new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284C7"/>
                </a:solidFill>
                <a:latin typeface="Consolas"/>
              </a:rPr>
              <a:t>ConverseRequest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11827"/>
                </a:solidFill>
                <a:latin typeface="Consolas"/>
              </a:rPr>
              <a:t>ModelId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"anthropic.claude-3-5-sonnet"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11827"/>
                </a:solidFill>
                <a:latin typeface="Consolas"/>
              </a:rPr>
              <a:t>Messages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7C3AED"/>
                </a:solidFill>
                <a:latin typeface="Consolas"/>
              </a:rPr>
              <a:t>new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List</a:t>
            </a:r>
            <a:r>
              <a:rPr sz="950">
                <a:solidFill>
                  <a:srgbClr val="4B5563"/>
                </a:solidFill>
                <a:latin typeface="Consolas"/>
              </a:rPr>
              <a:t>&lt;</a:t>
            </a:r>
            <a:r>
              <a:rPr sz="950">
                <a:solidFill>
                  <a:srgbClr val="0284C7"/>
                </a:solidFill>
                <a:latin typeface="Consolas"/>
              </a:rPr>
              <a:t>Message</a:t>
            </a:r>
            <a:r>
              <a:rPr sz="950">
                <a:solidFill>
                  <a:srgbClr val="4B5563"/>
                </a:solidFill>
                <a:latin typeface="Consolas"/>
              </a:rPr>
              <a:t>&gt;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7C3AED"/>
                </a:solidFill>
                <a:latin typeface="Consolas"/>
              </a:rPr>
              <a:t>new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284C7"/>
                </a:solidFill>
                <a:latin typeface="Consolas"/>
              </a:rPr>
              <a:t>Message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    </a:t>
            </a:r>
            <a:r>
              <a:rPr sz="950">
                <a:solidFill>
                  <a:srgbClr val="111827"/>
                </a:solidFill>
                <a:latin typeface="Consolas"/>
              </a:rPr>
              <a:t>Role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284C7"/>
                </a:solidFill>
                <a:latin typeface="Consolas"/>
              </a:rPr>
              <a:t>ConversationRole</a:t>
            </a:r>
            <a:r>
              <a:rPr sz="950">
                <a:solidFill>
                  <a:srgbClr val="111827"/>
                </a:solidFill>
                <a:latin typeface="Consolas"/>
              </a:rPr>
              <a:t>.User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    </a:t>
            </a:r>
            <a:r>
              <a:rPr sz="950">
                <a:solidFill>
                  <a:srgbClr val="111827"/>
                </a:solidFill>
                <a:latin typeface="Consolas"/>
              </a:rPr>
              <a:t>Content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7C3AED"/>
                </a:solidFill>
                <a:latin typeface="Consolas"/>
              </a:rPr>
              <a:t>new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List</a:t>
            </a:r>
            <a:r>
              <a:rPr sz="950">
                <a:solidFill>
                  <a:srgbClr val="4B5563"/>
                </a:solidFill>
                <a:latin typeface="Consolas"/>
              </a:rPr>
              <a:t>&lt;</a:t>
            </a:r>
            <a:r>
              <a:rPr sz="950">
                <a:solidFill>
                  <a:srgbClr val="0284C7"/>
                </a:solidFill>
                <a:latin typeface="Consolas"/>
              </a:rPr>
              <a:t>ContentBlock</a:t>
            </a:r>
            <a:r>
              <a:rPr sz="950">
                <a:solidFill>
                  <a:srgbClr val="4B5563"/>
                </a:solidFill>
                <a:latin typeface="Consolas"/>
              </a:rPr>
              <a:t>&gt;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  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        </a:t>
            </a:r>
            <a:r>
              <a:rPr sz="950">
                <a:solidFill>
                  <a:srgbClr val="7C3AED"/>
                </a:solidFill>
                <a:latin typeface="Consolas"/>
              </a:rPr>
              <a:t>new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284C7"/>
                </a:solidFill>
                <a:latin typeface="Consolas"/>
              </a:rPr>
              <a:t>ContentBlock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Text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"Ping"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    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4B5563"/>
                </a:solidFill>
                <a:latin typeface="Consolas"/>
              </a:rPr>
              <a:t>},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11827"/>
                </a:solidFill>
                <a:latin typeface="Consolas"/>
              </a:rPr>
              <a:t>InferenceConfig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7C3AED"/>
                </a:solidFill>
                <a:latin typeface="Consolas"/>
              </a:rPr>
              <a:t>new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284C7"/>
                </a:solidFill>
                <a:latin typeface="Consolas"/>
              </a:rPr>
              <a:t>InferenceConfiguration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111827"/>
                </a:solidFill>
                <a:latin typeface="Consolas"/>
              </a:rPr>
              <a:t>MaxTokens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B45309"/>
                </a:solidFill>
                <a:latin typeface="Consolas"/>
              </a:rPr>
              <a:t>100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111827"/>
                </a:solidFill>
                <a:latin typeface="Consolas"/>
              </a:rPr>
              <a:t>Temperature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B45309"/>
                </a:solidFill>
                <a:latin typeface="Consolas"/>
              </a:rPr>
              <a:t>0.0f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};</a:t>
            </a:r>
          </a:p>
          <a:p>
            <a:pPr>
              <a:lnSpc>
                <a:spcPct val="116000"/>
              </a:lnSpc>
            </a:pPr>
            <a:r>
              <a:rPr sz="950">
                <a:latin typeface="Consolas"/>
              </a:rPr>
              <a:t> 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7C3AED"/>
                </a:solidFill>
                <a:latin typeface="Consolas"/>
              </a:rPr>
              <a:t>var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response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7C3AED"/>
                </a:solidFill>
                <a:latin typeface="Consolas"/>
              </a:rPr>
              <a:t>await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client.ConverseAsync</a:t>
            </a:r>
            <a:r>
              <a:rPr sz="950">
                <a:solidFill>
                  <a:srgbClr val="4B5563"/>
                </a:solidFill>
                <a:latin typeface="Consolas"/>
              </a:rPr>
              <a:t>(</a:t>
            </a:r>
            <a:r>
              <a:rPr sz="950">
                <a:solidFill>
                  <a:srgbClr val="111827"/>
                </a:solidFill>
                <a:latin typeface="Consolas"/>
              </a:rPr>
              <a:t>request</a:t>
            </a:r>
            <a:r>
              <a:rPr sz="950">
                <a:solidFill>
                  <a:srgbClr val="4B5563"/>
                </a:solidFill>
                <a:latin typeface="Consolas"/>
              </a:rPr>
              <a:t>);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Console.WriteLine</a:t>
            </a:r>
            <a:r>
              <a:rPr sz="950">
                <a:solidFill>
                  <a:srgbClr val="4B5563"/>
                </a:solidFill>
                <a:latin typeface="Consolas"/>
              </a:rPr>
              <a:t>(</a:t>
            </a:r>
            <a:r>
              <a:rPr sz="950">
                <a:solidFill>
                  <a:srgbClr val="111827"/>
                </a:solidFill>
                <a:latin typeface="Consolas"/>
              </a:rPr>
              <a:t>response.Output.Message.Content</a:t>
            </a:r>
            <a:r>
              <a:rPr sz="950">
                <a:solidFill>
                  <a:srgbClr val="4B5563"/>
                </a:solidFill>
                <a:latin typeface="Consolas"/>
              </a:rPr>
              <a:t>[</a:t>
            </a:r>
            <a:r>
              <a:rPr sz="950">
                <a:solidFill>
                  <a:srgbClr val="B45309"/>
                </a:solidFill>
                <a:latin typeface="Consolas"/>
              </a:rPr>
              <a:t>0</a:t>
            </a:r>
            <a:r>
              <a:rPr sz="950">
                <a:solidFill>
                  <a:srgbClr val="4B5563"/>
                </a:solidFill>
                <a:latin typeface="Consolas"/>
              </a:rPr>
              <a:t>]</a:t>
            </a:r>
            <a:r>
              <a:rPr sz="950">
                <a:solidFill>
                  <a:srgbClr val="111827"/>
                </a:solidFill>
                <a:latin typeface="Consolas"/>
              </a:rPr>
              <a:t>.Text</a:t>
            </a:r>
            <a:r>
              <a:rPr sz="950">
                <a:solidFill>
                  <a:srgbClr val="4B5563"/>
                </a:solidFill>
                <a:latin typeface="Consolas"/>
              </a:rPr>
              <a:t>);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What Can a Single Call Do?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15 /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530352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No Agent Loop Required</a:t>
            </a:r>
            <a:r>
              <a:rPr sz="1550">
                <a:solidFill>
                  <a:srgbClr val="1F2937"/>
                </a:solidFill>
                <a:latin typeface="Segoe UI"/>
              </a:rPr>
              <a:t>: Solve common backend tasks with a single stateless request.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Replaces Custom ML Pipelines</a:t>
            </a:r>
            <a:r>
              <a:rPr sz="1550">
                <a:solidFill>
                  <a:srgbClr val="1F2937"/>
                </a:solidFill>
                <a:latin typeface="Segoe UI"/>
              </a:rPr>
              <a:t>: Use prompts instead of collecting training data and hosting custom models.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Six Common Tasks</a:t>
            </a:r>
            <a:r>
              <a:rPr sz="1550">
                <a:solidFill>
                  <a:srgbClr val="1F2937"/>
                </a:solidFill>
                <a:latin typeface="Segoe UI"/>
              </a:rPr>
              <a:t>: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Transform</a:t>
            </a:r>
            <a:r>
              <a:rPr sz="1400">
                <a:solidFill>
                  <a:srgbClr val="1F2937"/>
                </a:solidFill>
                <a:latin typeface="Segoe UI"/>
              </a:rPr>
              <a:t>: Convert data representations and schemas.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Classify</a:t>
            </a:r>
            <a:r>
              <a:rPr sz="1400">
                <a:solidFill>
                  <a:srgbClr val="1F2937"/>
                </a:solidFill>
                <a:latin typeface="Segoe UI"/>
              </a:rPr>
              <a:t>: Assign text to predefined categories.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Extract</a:t>
            </a:r>
            <a:r>
              <a:rPr sz="1400">
                <a:solidFill>
                  <a:srgbClr val="1F2937"/>
                </a:solidFill>
                <a:latin typeface="Segoe UI"/>
              </a:rPr>
              <a:t>: Parse structured JSON from unstructured text.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Summarize</a:t>
            </a:r>
            <a:r>
              <a:rPr sz="1400">
                <a:solidFill>
                  <a:srgbClr val="1F2937"/>
                </a:solidFill>
                <a:latin typeface="Segoe UI"/>
              </a:rPr>
              <a:t>: Condense documents while preserving key facts.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Evaluate</a:t>
            </a:r>
            <a:r>
              <a:rPr sz="1400">
                <a:solidFill>
                  <a:srgbClr val="1F2937"/>
                </a:solidFill>
                <a:latin typeface="Segoe UI"/>
              </a:rPr>
              <a:t>: Validate data against compliance rules (LLM-as-a-judge).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Expand</a:t>
            </a:r>
            <a:r>
              <a:rPr sz="1400">
                <a:solidFill>
                  <a:srgbClr val="1F2937"/>
                </a:solidFill>
                <a:latin typeface="Segoe UI"/>
              </a:rPr>
              <a:t>: Generate complete letters or reports from short notes.</a:t>
            </a:r>
          </a:p>
        </p:txBody>
      </p:sp>
      <p:pic>
        <p:nvPicPr>
          <p:cNvPr id="7" name="Picture 6" descr="ch07-01-the-swiss-army-knif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1508760"/>
            <a:ext cx="4846320" cy="270492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Single Call Task: Transform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16 /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29768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Function</a:t>
            </a:r>
            <a:r>
              <a:rPr sz="1550">
                <a:solidFill>
                  <a:srgbClr val="1F2937"/>
                </a:solidFill>
                <a:latin typeface="Segoe UI"/>
              </a:rPr>
              <a:t>: Converts input data from one format or syntax to another.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Common Software Use Cases</a:t>
            </a:r>
            <a:r>
              <a:rPr sz="1550">
                <a:solidFill>
                  <a:srgbClr val="1F2937"/>
                </a:solidFill>
                <a:latin typeface="Segoe UI"/>
              </a:rPr>
              <a:t>: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Convert natural language text into SQL or GraphQL queries.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Translate technical error messages into client-facing text.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Convert legacy data structures to modern API schemas.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Primary Benefit</a:t>
            </a:r>
            <a:r>
              <a:rPr sz="1550">
                <a:solidFill>
                  <a:srgbClr val="1F2937"/>
                </a:solidFill>
                <a:latin typeface="Segoe UI"/>
              </a:rPr>
              <a:t>: Requires no custom parsing grammar and handles ambiguous inputs.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4960" y="1508760"/>
            <a:ext cx="5943600" cy="4480560"/>
          </a:xfrm>
          <a:prstGeom prst="roundRect">
            <a:avLst/>
          </a:prstGeom>
          <a:solidFill>
            <a:srgbClr val="F3F4F6"/>
          </a:solidFill>
          <a:ln w="12700">
            <a:solidFill>
              <a:srgbClr val="D1D5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673352"/>
            <a:ext cx="5486400" cy="415137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Request: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E40AF"/>
                </a:solidFill>
                <a:latin typeface="Consolas"/>
              </a:rPr>
              <a:t>"system"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"Translate English to SQL.\n"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+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047857"/>
                </a:solidFill>
                <a:latin typeface="Consolas"/>
              </a:rPr>
              <a:t>"Schema: trades(id, ticker, qty, cad_val)"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E40AF"/>
                </a:solidFill>
                <a:latin typeface="Consolas"/>
              </a:rPr>
              <a:t>"messages"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[{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E40AF"/>
                </a:solidFill>
                <a:latin typeface="Consolas"/>
              </a:rPr>
              <a:t>"role"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"user"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E40AF"/>
                </a:solidFill>
                <a:latin typeface="Consolas"/>
              </a:rPr>
              <a:t>"content"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"Find trades &gt; $100k CAD for XIU"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4B5563"/>
                </a:solidFill>
                <a:latin typeface="Consolas"/>
              </a:rPr>
              <a:t>}]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latin typeface="Consolas"/>
              </a:rPr>
              <a:t> 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LLM Output: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SELECT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id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ticker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qty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cad_val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FROM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trades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WHERE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ticker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'XIU'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11827"/>
                </a:solidFill>
                <a:latin typeface="Consolas"/>
              </a:rPr>
              <a:t>AND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cad_val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&gt;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B45309"/>
                </a:solidFill>
                <a:latin typeface="Consolas"/>
              </a:rPr>
              <a:t>100000</a:t>
            </a:r>
            <a:r>
              <a:rPr sz="950">
                <a:solidFill>
                  <a:srgbClr val="4B5563"/>
                </a:solidFill>
                <a:latin typeface="Consolas"/>
              </a:rPr>
              <a:t>;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Single Call Task: Classify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17 /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29768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Function</a:t>
            </a:r>
            <a:r>
              <a:rPr sz="1550">
                <a:solidFill>
                  <a:srgbClr val="1F2937"/>
                </a:solidFill>
                <a:latin typeface="Segoe UI"/>
              </a:rPr>
              <a:t>: Maps unstructured text into a fixed set of category labels.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Common Software Use Cases</a:t>
            </a:r>
            <a:r>
              <a:rPr sz="1550">
                <a:solidFill>
                  <a:srgbClr val="1F2937"/>
                </a:solidFill>
                <a:latin typeface="Segoe UI"/>
              </a:rPr>
              <a:t>: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Route customer support tickets to the correct department.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Classify financial transactions for accounting and tax rules.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Detect urgent compliance escalations and customer sentiment.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Primary Benefit</a:t>
            </a:r>
            <a:r>
              <a:rPr sz="1550">
                <a:solidFill>
                  <a:srgbClr val="1F2937"/>
                </a:solidFill>
                <a:latin typeface="Segoe UI"/>
              </a:rPr>
              <a:t>: Add or modify categories in the prompt without model retraining.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4960" y="1508760"/>
            <a:ext cx="5943600" cy="4480560"/>
          </a:xfrm>
          <a:prstGeom prst="roundRect">
            <a:avLst/>
          </a:prstGeom>
          <a:solidFill>
            <a:srgbClr val="F3F4F6"/>
          </a:solidFill>
          <a:ln w="12700">
            <a:solidFill>
              <a:srgbClr val="D1D5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673352"/>
            <a:ext cx="5486400" cy="415137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Request: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E40AF"/>
                </a:solidFill>
                <a:latin typeface="Consolas"/>
              </a:rPr>
              <a:t>"system"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"Classify message into category:\n"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+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047857"/>
                </a:solidFill>
                <a:latin typeface="Consolas"/>
              </a:rPr>
              <a:t>"[TRADE_DISPUTE, TAX_INQUIRY, WIRE_TRANSFER]\n"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+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047857"/>
                </a:solidFill>
                <a:latin typeface="Consolas"/>
              </a:rPr>
              <a:t>"Return JSON: {category, confidence}"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E40AF"/>
                </a:solidFill>
                <a:latin typeface="Consolas"/>
              </a:rPr>
              <a:t>"messages"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[{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E40AF"/>
                </a:solidFill>
                <a:latin typeface="Consolas"/>
              </a:rPr>
              <a:t>"role"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"user"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E40AF"/>
                </a:solidFill>
                <a:latin typeface="Consolas"/>
              </a:rPr>
              <a:t>"content"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"Why was my $15k wire delayed?"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4B5563"/>
                </a:solidFill>
                <a:latin typeface="Consolas"/>
              </a:rPr>
              <a:t>}]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latin typeface="Consolas"/>
              </a:rPr>
              <a:t> 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LLM Output: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E40AF"/>
                </a:solidFill>
                <a:latin typeface="Consolas"/>
              </a:rPr>
              <a:t>"category"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"WIRE_TRANSFER"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E40AF"/>
                </a:solidFill>
                <a:latin typeface="Consolas"/>
              </a:rPr>
              <a:t>"confidence"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B45309"/>
                </a:solidFill>
                <a:latin typeface="Consolas"/>
              </a:rPr>
              <a:t>0.98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Single Call Task: Extract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18 /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29768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Function</a:t>
            </a:r>
            <a:r>
              <a:rPr sz="1550">
                <a:solidFill>
                  <a:srgbClr val="1F2937"/>
                </a:solidFill>
                <a:latin typeface="Segoe UI"/>
              </a:rPr>
              <a:t>: Extracts strongly typed fields from unstructured text into JSON.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Common Software Use Cases</a:t>
            </a:r>
            <a:r>
              <a:rPr sz="1550">
                <a:solidFill>
                  <a:srgbClr val="1F2937"/>
                </a:solidFill>
                <a:latin typeface="Segoe UI"/>
              </a:rPr>
              <a:t>: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Extract transaction amounts, dates, and account numbers from invoices.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Parse trade instructions and quantities from incoming emails.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Extract structured entity records from regulatory filing documents.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Primary Benefit</a:t>
            </a:r>
            <a:r>
              <a:rPr sz="1550">
                <a:solidFill>
                  <a:srgbClr val="1F2937"/>
                </a:solidFill>
                <a:latin typeface="Segoe UI"/>
              </a:rPr>
              <a:t>: Handles spelling errors, abbreviations, and format variations.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4960" y="1508760"/>
            <a:ext cx="5943600" cy="4480560"/>
          </a:xfrm>
          <a:prstGeom prst="roundRect">
            <a:avLst/>
          </a:prstGeom>
          <a:solidFill>
            <a:srgbClr val="F3F4F6"/>
          </a:solidFill>
          <a:ln w="12700">
            <a:solidFill>
              <a:srgbClr val="D1D5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673352"/>
            <a:ext cx="5486400" cy="415137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Request: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E40AF"/>
                </a:solidFill>
                <a:latin typeface="Consolas"/>
              </a:rPr>
              <a:t>"system"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"Extract trade orders to JSON:\n"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+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047857"/>
                </a:solidFill>
                <a:latin typeface="Consolas"/>
              </a:rPr>
              <a:t>"[{ticker, action, qty}]"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E40AF"/>
                </a:solidFill>
                <a:latin typeface="Consolas"/>
              </a:rPr>
              <a:t>"messages"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[{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E40AF"/>
                </a:solidFill>
                <a:latin typeface="Consolas"/>
              </a:rPr>
              <a:t>"role"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"user"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E40AF"/>
                </a:solidFill>
                <a:latin typeface="Consolas"/>
              </a:rPr>
              <a:t>"content"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"Buy 500 XIU and sell 200 VCN\n"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+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</a:t>
            </a:r>
            <a:r>
              <a:rPr sz="950">
                <a:solidFill>
                  <a:srgbClr val="047857"/>
                </a:solidFill>
                <a:latin typeface="Consolas"/>
              </a:rPr>
              <a:t>"for my RRSP."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4B5563"/>
                </a:solidFill>
                <a:latin typeface="Consolas"/>
              </a:rPr>
              <a:t>}]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latin typeface="Consolas"/>
              </a:rPr>
              <a:t> 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LLM Output: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[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E40AF"/>
                </a:solidFill>
                <a:latin typeface="Consolas"/>
              </a:rPr>
              <a:t>"ticker"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"XIU"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E40AF"/>
                </a:solidFill>
                <a:latin typeface="Consolas"/>
              </a:rPr>
              <a:t>"action"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"BUY"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E40AF"/>
                </a:solidFill>
                <a:latin typeface="Consolas"/>
              </a:rPr>
              <a:t>"qty"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B45309"/>
                </a:solidFill>
                <a:latin typeface="Consolas"/>
              </a:rPr>
              <a:t>500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},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E40AF"/>
                </a:solidFill>
                <a:latin typeface="Consolas"/>
              </a:rPr>
              <a:t>"ticker"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"VCN"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E40AF"/>
                </a:solidFill>
                <a:latin typeface="Consolas"/>
              </a:rPr>
              <a:t>"action"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"SELL"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E40AF"/>
                </a:solidFill>
                <a:latin typeface="Consolas"/>
              </a:rPr>
              <a:t>"qty"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B45309"/>
                </a:solidFill>
                <a:latin typeface="Consolas"/>
              </a:rPr>
              <a:t>200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]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Single Call Task: Summarize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19 /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29768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Function</a:t>
            </a:r>
            <a:r>
              <a:rPr sz="1550">
                <a:solidFill>
                  <a:srgbClr val="1F2937"/>
                </a:solidFill>
                <a:latin typeface="Segoe UI"/>
              </a:rPr>
              <a:t>: Condenses long documents while retaining critical numbers and decisions.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Common Software Use Cases</a:t>
            </a:r>
            <a:r>
              <a:rPr sz="1550">
                <a:solidFill>
                  <a:srgbClr val="1F2937"/>
                </a:solidFill>
                <a:latin typeface="Segoe UI"/>
              </a:rPr>
              <a:t>: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Generate daily executive summaries of market news.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Condense advisor call notes into CRM activity records.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Create concise digests of financial prospectus filings.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Primary Benefit</a:t>
            </a:r>
            <a:r>
              <a:rPr sz="1550">
                <a:solidFill>
                  <a:srgbClr val="1F2937"/>
                </a:solidFill>
                <a:latin typeface="Segoe UI"/>
              </a:rPr>
              <a:t>: Enforces length constraints and preserves specific numerical facts.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4960" y="1508760"/>
            <a:ext cx="5943600" cy="4480560"/>
          </a:xfrm>
          <a:prstGeom prst="roundRect">
            <a:avLst/>
          </a:prstGeom>
          <a:solidFill>
            <a:srgbClr val="F3F4F6"/>
          </a:solidFill>
          <a:ln w="12700">
            <a:solidFill>
              <a:srgbClr val="D1D5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673352"/>
            <a:ext cx="5486400" cy="415137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Request: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E40AF"/>
                </a:solidFill>
                <a:latin typeface="Consolas"/>
              </a:rPr>
              <a:t>"system"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"Summarize policy in 1 bullet.\n"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+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047857"/>
                </a:solidFill>
                <a:latin typeface="Consolas"/>
              </a:rPr>
              <a:t>"Keep key policy rates."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E40AF"/>
                </a:solidFill>
                <a:latin typeface="Consolas"/>
              </a:rPr>
              <a:t>"messages"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[{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E40AF"/>
                </a:solidFill>
                <a:latin typeface="Consolas"/>
              </a:rPr>
              <a:t>"role"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"user"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E40AF"/>
                </a:solidFill>
                <a:latin typeface="Consolas"/>
              </a:rPr>
              <a:t>"content"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"Bank of Canada cut policy rate\n"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+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</a:t>
            </a:r>
            <a:r>
              <a:rPr sz="950">
                <a:solidFill>
                  <a:srgbClr val="047857"/>
                </a:solidFill>
                <a:latin typeface="Consolas"/>
              </a:rPr>
              <a:t>"by 25 bps to 3.75%, citing core\n"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+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</a:t>
            </a:r>
            <a:r>
              <a:rPr sz="950">
                <a:solidFill>
                  <a:srgbClr val="047857"/>
                </a:solidFill>
                <a:latin typeface="Consolas"/>
              </a:rPr>
              <a:t>"inflation cooling to 2.3%."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4B5563"/>
                </a:solidFill>
                <a:latin typeface="Consolas"/>
              </a:rPr>
              <a:t>}]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latin typeface="Consolas"/>
              </a:rPr>
              <a:t> 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LLM Output: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-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Bank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of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Canada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cut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rate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by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B45309"/>
                </a:solidFill>
                <a:latin typeface="Consolas"/>
              </a:rPr>
              <a:t>25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bps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11827"/>
                </a:solidFill>
                <a:latin typeface="Consolas"/>
              </a:rPr>
              <a:t>to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B45309"/>
                </a:solidFill>
                <a:latin typeface="Consolas"/>
              </a:rPr>
              <a:t>3.75</a:t>
            </a:r>
            <a:r>
              <a:rPr sz="950">
                <a:solidFill>
                  <a:srgbClr val="111827"/>
                </a:solidFill>
                <a:latin typeface="Consolas"/>
              </a:rPr>
              <a:t>%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as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inflation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cooled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to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B45309"/>
                </a:solidFill>
                <a:latin typeface="Consolas"/>
              </a:rPr>
              <a:t>2.3</a:t>
            </a:r>
            <a:r>
              <a:rPr sz="950">
                <a:solidFill>
                  <a:srgbClr val="111827"/>
                </a:solidFill>
                <a:latin typeface="Consolas"/>
              </a:rPr>
              <a:t>%.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097280" y="1828800"/>
            <a:ext cx="1371600" cy="54864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97280" y="2103120"/>
            <a:ext cx="9966960" cy="320040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spcAft>
                <a:spcPts val="1000"/>
              </a:spcAft>
              <a:defRPr sz="1400" b="1">
                <a:solidFill>
                  <a:srgbClr val="D97706"/>
                </a:solidFill>
                <a:latin typeface="Segoe UI"/>
              </a:defRPr>
            </a:pPr>
            <a:r>
              <a:t>SECTION 1</a:t>
            </a:r>
          </a:p>
          <a:p>
            <a:pPr>
              <a:spcAft>
                <a:spcPts val="1400"/>
              </a:spcAft>
              <a:defRPr sz="3600" b="1">
                <a:solidFill>
                  <a:srgbClr val="1E1B4B"/>
                </a:solidFill>
                <a:latin typeface="Segoe UI"/>
              </a:defRPr>
            </a:pPr>
            <a:r>
              <a:t>Logistics &amp; Goals</a:t>
            </a:r>
          </a:p>
          <a:p>
            <a:pPr>
              <a:defRPr sz="2000">
                <a:solidFill>
                  <a:srgbClr val="1F2937"/>
                </a:solidFill>
                <a:latin typeface="Segoe UI"/>
              </a:defRPr>
            </a:pPr>
            <a:r>
              <a:t>Course Structure and Learning Outcomes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2 / 37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Single Call Task: Evaluate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20 /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29768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Function</a:t>
            </a:r>
            <a:r>
              <a:rPr sz="1550">
                <a:solidFill>
                  <a:srgbClr val="1F2937"/>
                </a:solidFill>
                <a:latin typeface="Segoe UI"/>
              </a:rPr>
              <a:t>: Scores input text against explicit policy rules and constraints.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Common Software Use Cases</a:t>
            </a:r>
            <a:r>
              <a:rPr sz="1550">
                <a:solidFill>
                  <a:srgbClr val="1F2937"/>
                </a:solidFill>
                <a:latin typeface="Segoe UI"/>
              </a:rPr>
              <a:t>: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Validate transactions against anti-money laundering (AML) thresholds.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Check drafted advisor messages for compliance violations.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Run automated test assertions on software outputs (LLM-as-a-judge).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Primary Benefit</a:t>
            </a:r>
            <a:r>
              <a:rPr sz="1550">
                <a:solidFill>
                  <a:srgbClr val="1F2937"/>
                </a:solidFill>
                <a:latin typeface="Segoe UI"/>
              </a:rPr>
              <a:t>: Returns a boolean pass/fail status and an explanation.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4960" y="1508760"/>
            <a:ext cx="5943600" cy="4480560"/>
          </a:xfrm>
          <a:prstGeom prst="roundRect">
            <a:avLst/>
          </a:prstGeom>
          <a:solidFill>
            <a:srgbClr val="F3F4F6"/>
          </a:solidFill>
          <a:ln w="12700">
            <a:solidFill>
              <a:srgbClr val="D1D5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673352"/>
            <a:ext cx="5486400" cy="415137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Request: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E40AF"/>
                </a:solidFill>
                <a:latin typeface="Consolas"/>
              </a:rPr>
              <a:t>"system"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"Evaluate against FINTRAC AML rules.\n"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+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047857"/>
                </a:solidFill>
                <a:latin typeface="Consolas"/>
              </a:rPr>
              <a:t>"Flag if cash &gt;= $10k CAD.\n"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+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047857"/>
                </a:solidFill>
                <a:latin typeface="Consolas"/>
              </a:rPr>
              <a:t>"Return JSON: {flagged: bool, reason: str}"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E40AF"/>
                </a:solidFill>
                <a:latin typeface="Consolas"/>
              </a:rPr>
              <a:t>"messages"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[{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E40AF"/>
                </a:solidFill>
                <a:latin typeface="Consolas"/>
              </a:rPr>
              <a:t>"role"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"user"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E40AF"/>
                </a:solidFill>
                <a:latin typeface="Consolas"/>
              </a:rPr>
              <a:t>"content"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"Client deposited $12,500 cash."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4B5563"/>
                </a:solidFill>
                <a:latin typeface="Consolas"/>
              </a:rPr>
              <a:t>}]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latin typeface="Consolas"/>
              </a:rPr>
              <a:t> 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LLM Output: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E40AF"/>
                </a:solidFill>
                <a:latin typeface="Consolas"/>
              </a:rPr>
              <a:t>"flagged"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B45309"/>
                </a:solidFill>
                <a:latin typeface="Consolas"/>
              </a:rPr>
              <a:t>true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E40AF"/>
                </a:solidFill>
                <a:latin typeface="Consolas"/>
              </a:rPr>
              <a:t>"reason"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"Deposit of $12,500 CAD exceeds\n"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+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047857"/>
                </a:solidFill>
                <a:latin typeface="Consolas"/>
              </a:rPr>
              <a:t>"the $10,000 FINTRAC reporting threshold."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Single Call Task: Expand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21 /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29768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Function</a:t>
            </a:r>
            <a:r>
              <a:rPr sz="1550">
                <a:solidFill>
                  <a:srgbClr val="1F2937"/>
                </a:solidFill>
                <a:latin typeface="Segoe UI"/>
              </a:rPr>
              <a:t>: Generates complete, natural text from concise bullet points or data records.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Common Software Use Cases</a:t>
            </a:r>
            <a:r>
              <a:rPr sz="1550">
                <a:solidFill>
                  <a:srgbClr val="1F2937"/>
                </a:solidFill>
                <a:latin typeface="Segoe UI"/>
              </a:rPr>
              <a:t>: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Draft client portfolio review letters from performance metrics.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Generate release notes from git commit logs and pull requests.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Draft initial customer service responses for human review.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Primary Benefit</a:t>
            </a:r>
            <a:r>
              <a:rPr sz="1550">
                <a:solidFill>
                  <a:srgbClr val="1F2937"/>
                </a:solidFill>
                <a:latin typeface="Segoe UI"/>
              </a:rPr>
              <a:t>: Converts raw metrics into clear human communication.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4960" y="1508760"/>
            <a:ext cx="5943600" cy="4480560"/>
          </a:xfrm>
          <a:prstGeom prst="roundRect">
            <a:avLst/>
          </a:prstGeom>
          <a:solidFill>
            <a:srgbClr val="F3F4F6"/>
          </a:solidFill>
          <a:ln w="12700">
            <a:solidFill>
              <a:srgbClr val="D1D5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673352"/>
            <a:ext cx="5486400" cy="415137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Request: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E40AF"/>
                </a:solidFill>
                <a:latin typeface="Consolas"/>
              </a:rPr>
              <a:t>"system"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"Wealth advisor persona.\n"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+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047857"/>
                </a:solidFill>
                <a:latin typeface="Consolas"/>
              </a:rPr>
              <a:t>"Expand notes to client letter.\n"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+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047857"/>
                </a:solidFill>
                <a:latin typeface="Consolas"/>
              </a:rPr>
              <a:t>"Tone: professional, concise."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E40AF"/>
                </a:solidFill>
                <a:latin typeface="Consolas"/>
              </a:rPr>
              <a:t>"messages"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[{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E40AF"/>
                </a:solidFill>
                <a:latin typeface="Consolas"/>
              </a:rPr>
              <a:t>"role"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"user"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E40AF"/>
                </a:solidFill>
                <a:latin typeface="Consolas"/>
              </a:rPr>
              <a:t>"content"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"Dr. Thorne: Shifted $50k\n"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+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</a:t>
            </a:r>
            <a:r>
              <a:rPr sz="950">
                <a:solidFill>
                  <a:srgbClr val="047857"/>
                </a:solidFill>
                <a:latin typeface="Consolas"/>
              </a:rPr>
              <a:t>"from US Eq to CAD Bonds."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4B5563"/>
                </a:solidFill>
                <a:latin typeface="Consolas"/>
              </a:rPr>
              <a:t>}]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latin typeface="Consolas"/>
              </a:rPr>
              <a:t> 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LLM Output: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Dear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Dr.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Thorne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latin typeface="Consolas"/>
              </a:rPr>
              <a:t> 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We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completed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your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portfolio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rebalancing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today.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We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shifted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$50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B45309"/>
                </a:solidFill>
                <a:latin typeface="Consolas"/>
              </a:rPr>
              <a:t>000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from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US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Equities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into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Canadian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Bonds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to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reduce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volatility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and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lock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in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yields.</a:t>
            </a:r>
          </a:p>
          <a:p>
            <a:pPr>
              <a:lnSpc>
                <a:spcPct val="116000"/>
              </a:lnSpc>
            </a:pPr>
            <a:r>
              <a:rPr sz="950">
                <a:latin typeface="Consolas"/>
              </a:rPr>
              <a:t> 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Best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regards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Wealth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Advisory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Team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The Core Rule: LLMs Are Stateless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22 /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530352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Zero Internal Memory</a:t>
            </a:r>
            <a:r>
              <a:rPr sz="1550">
                <a:solidFill>
                  <a:srgbClr val="1F2937"/>
                </a:solidFill>
                <a:latin typeface="Segoe UI"/>
              </a:rPr>
              <a:t>: The model retains no data between API requests: `f(messages) -&gt; message`.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Architectural Benefits of Statelessness</a:t>
            </a:r>
            <a:r>
              <a:rPr sz="1550">
                <a:solidFill>
                  <a:srgbClr val="1F2937"/>
                </a:solidFill>
                <a:latin typeface="Segoe UI"/>
              </a:rPr>
              <a:t>: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Fault Tolerance</a:t>
            </a:r>
            <a:r>
              <a:rPr sz="1400">
                <a:solidFill>
                  <a:srgbClr val="1F2937"/>
                </a:solidFill>
                <a:latin typeface="Segoe UI"/>
              </a:rPr>
              <a:t>: Retry failed requests without corrupting remote state.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Auditability</a:t>
            </a:r>
            <a:r>
              <a:rPr sz="1400">
                <a:solidFill>
                  <a:srgbClr val="1F2937"/>
                </a:solidFill>
                <a:latin typeface="Segoe UI"/>
              </a:rPr>
              <a:t>: Maintain an exact record of all inputs and outputs.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Dynamic Context</a:t>
            </a:r>
            <a:r>
              <a:rPr sz="1400">
                <a:solidFill>
                  <a:srgbClr val="1F2937"/>
                </a:solidFill>
                <a:latin typeface="Segoe UI"/>
              </a:rPr>
              <a:t>: Add or remove messages on any request.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Branching and Replay</a:t>
            </a:r>
            <a:r>
              <a:rPr sz="1400">
                <a:solidFill>
                  <a:srgbClr val="1F2937"/>
                </a:solidFill>
                <a:latin typeface="Segoe UI"/>
              </a:rPr>
              <a:t>: Fork conversation threads and replay logs for automated tests.</a:t>
            </a:r>
          </a:p>
        </p:txBody>
      </p:sp>
      <p:pic>
        <p:nvPicPr>
          <p:cNvPr id="7" name="Picture 6" descr="ch04-01-the-amnesia-tes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1508760"/>
            <a:ext cx="4846320" cy="264344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System Prompts: The Control Plane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23 /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530352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Separation of Planes</a:t>
            </a:r>
            <a:r>
              <a:rPr sz="1550">
                <a:solidFill>
                  <a:srgbClr val="1F2937"/>
                </a:solidFill>
                <a:latin typeface="Segoe UI"/>
              </a:rPr>
              <a:t>: Separate control instructions from untrusted data.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Control Plane (`system`)</a:t>
            </a:r>
            <a:r>
              <a:rPr sz="1550">
                <a:solidFill>
                  <a:srgbClr val="1F2937"/>
                </a:solidFill>
                <a:latin typeface="Segoe UI"/>
              </a:rPr>
              <a:t>: Developers define rules, guardrails, and output schemas.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Data Plane (`user`)</a:t>
            </a:r>
            <a:r>
              <a:rPr sz="1550">
                <a:solidFill>
                  <a:srgbClr val="1F2937"/>
                </a:solidFill>
                <a:latin typeface="Segoe UI"/>
              </a:rPr>
              <a:t>: Contains untrusted input from external users, emails, and webhooks.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Instruction Hierarchy</a:t>
            </a:r>
            <a:r>
              <a:rPr sz="1550">
                <a:solidFill>
                  <a:srgbClr val="1F2937"/>
                </a:solidFill>
                <a:latin typeface="Segoe UI"/>
              </a:rPr>
              <a:t>: Frontier models prioritize system rules over user input.</a:t>
            </a:r>
          </a:p>
        </p:txBody>
      </p:sp>
      <p:pic>
        <p:nvPicPr>
          <p:cNvPr id="7" name="Picture 6" descr="ch05-01-the-control-pla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1508760"/>
            <a:ext cx="4846320" cy="2704923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Structuring System Prompts: A Standard Pattern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24 /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29768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Modular Prompt Design</a:t>
            </a:r>
            <a:r>
              <a:rPr sz="1550">
                <a:solidFill>
                  <a:srgbClr val="1F2937"/>
                </a:solidFill>
                <a:latin typeface="Segoe UI"/>
              </a:rPr>
              <a:t>: Divide system prompts into discrete, testable sections.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Four Common Sections</a:t>
            </a:r>
            <a:r>
              <a:rPr sz="1550">
                <a:solidFill>
                  <a:srgbClr val="1F2937"/>
                </a:solidFill>
                <a:latin typeface="Segoe UI"/>
              </a:rPr>
              <a:t>: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1. Persona</a:t>
            </a:r>
            <a:r>
              <a:rPr sz="1400">
                <a:solidFill>
                  <a:srgbClr val="1F2937"/>
                </a:solidFill>
                <a:latin typeface="Segoe UI"/>
              </a:rPr>
              <a:t>: Sets the role, tone, and operational perspective.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2. Runtime Context</a:t>
            </a:r>
            <a:r>
              <a:rPr sz="1400">
                <a:solidFill>
                  <a:srgbClr val="1F2937"/>
                </a:solidFill>
                <a:latin typeface="Segoe UI"/>
              </a:rPr>
              <a:t>: Injects environment variables, dates, and jurisdictions.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3. Guardrails</a:t>
            </a:r>
            <a:r>
              <a:rPr sz="1400">
                <a:solidFill>
                  <a:srgbClr val="1F2937"/>
                </a:solidFill>
                <a:latin typeface="Segoe UI"/>
              </a:rPr>
              <a:t>: Defines explicit negative constraints and forbidden actions.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4. Output Contract</a:t>
            </a:r>
            <a:r>
              <a:rPr sz="1400">
                <a:solidFill>
                  <a:srgbClr val="1F2937"/>
                </a:solidFill>
                <a:latin typeface="Segoe UI"/>
              </a:rPr>
              <a:t>: Specifies the exact JSON schema and required fields.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Extensible Architecture</a:t>
            </a:r>
            <a:r>
              <a:rPr sz="1550">
                <a:solidFill>
                  <a:srgbClr val="1F2937"/>
                </a:solidFill>
                <a:latin typeface="Segoe UI"/>
              </a:rPr>
              <a:t>: Adapt the structure to match system complexity.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4960" y="1508760"/>
            <a:ext cx="5943600" cy="4480560"/>
          </a:xfrm>
          <a:prstGeom prst="roundRect">
            <a:avLst/>
          </a:prstGeom>
          <a:solidFill>
            <a:srgbClr val="F3F4F6"/>
          </a:solidFill>
          <a:ln w="12700">
            <a:solidFill>
              <a:srgbClr val="D1D5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673352"/>
            <a:ext cx="5486400" cy="415137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payload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E40AF"/>
                </a:solidFill>
                <a:latin typeface="Consolas"/>
              </a:rPr>
              <a:t>"system"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""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#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B45309"/>
                </a:solidFill>
                <a:latin typeface="Consolas"/>
              </a:rPr>
              <a:t>1</a:t>
            </a:r>
            <a:r>
              <a:rPr sz="950">
                <a:solidFill>
                  <a:srgbClr val="111827"/>
                </a:solidFill>
                <a:latin typeface="Consolas"/>
              </a:rPr>
              <a:t>.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Persona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Senior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Compliance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Officer.</a:t>
            </a:r>
          </a:p>
          <a:p>
            <a:pPr>
              <a:lnSpc>
                <a:spcPct val="116000"/>
              </a:lnSpc>
            </a:pPr>
            <a:r>
              <a:rPr sz="950">
                <a:latin typeface="Consolas"/>
              </a:rPr>
              <a:t> 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#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B45309"/>
                </a:solidFill>
                <a:latin typeface="Consolas"/>
              </a:rPr>
              <a:t>2</a:t>
            </a:r>
            <a:r>
              <a:rPr sz="950">
                <a:solidFill>
                  <a:srgbClr val="111827"/>
                </a:solidFill>
                <a:latin typeface="Consolas"/>
              </a:rPr>
              <a:t>.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Runtime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Context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Jurisdiction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FINTRAC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(</a:t>
            </a:r>
            <a:r>
              <a:rPr sz="950">
                <a:solidFill>
                  <a:srgbClr val="111827"/>
                </a:solidFill>
                <a:latin typeface="Consolas"/>
              </a:rPr>
              <a:t>Canada</a:t>
            </a:r>
            <a:r>
              <a:rPr sz="950">
                <a:solidFill>
                  <a:srgbClr val="4B5563"/>
                </a:solidFill>
                <a:latin typeface="Consolas"/>
              </a:rPr>
              <a:t>)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Date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B45309"/>
                </a:solidFill>
                <a:latin typeface="Consolas"/>
              </a:rPr>
              <a:t>2026</a:t>
            </a:r>
            <a:r>
              <a:rPr sz="950">
                <a:solidFill>
                  <a:srgbClr val="B45309"/>
                </a:solidFill>
                <a:latin typeface="Consolas"/>
              </a:rPr>
              <a:t>-08</a:t>
            </a:r>
            <a:r>
              <a:rPr sz="950">
                <a:solidFill>
                  <a:srgbClr val="B45309"/>
                </a:solidFill>
                <a:latin typeface="Consolas"/>
              </a:rPr>
              <a:t>-20</a:t>
            </a:r>
          </a:p>
          <a:p>
            <a:pPr>
              <a:lnSpc>
                <a:spcPct val="116000"/>
              </a:lnSpc>
            </a:pPr>
            <a:r>
              <a:rPr sz="950">
                <a:latin typeface="Consolas"/>
              </a:rPr>
              <a:t> 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#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B45309"/>
                </a:solidFill>
                <a:latin typeface="Consolas"/>
              </a:rPr>
              <a:t>3</a:t>
            </a:r>
            <a:r>
              <a:rPr sz="950">
                <a:solidFill>
                  <a:srgbClr val="111827"/>
                </a:solidFill>
                <a:latin typeface="Consolas"/>
              </a:rPr>
              <a:t>.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Guardrails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-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Flag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cash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deposits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&gt;=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$10k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CAD.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-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Never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provide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tax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advice.</a:t>
            </a:r>
          </a:p>
          <a:p>
            <a:pPr>
              <a:lnSpc>
                <a:spcPct val="116000"/>
              </a:lnSpc>
            </a:pPr>
            <a:r>
              <a:rPr sz="950">
                <a:latin typeface="Consolas"/>
              </a:rPr>
              <a:t> 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#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B45309"/>
                </a:solidFill>
                <a:latin typeface="Consolas"/>
              </a:rPr>
              <a:t>4</a:t>
            </a:r>
            <a:r>
              <a:rPr sz="950">
                <a:solidFill>
                  <a:srgbClr val="111827"/>
                </a:solidFill>
                <a:latin typeface="Consolas"/>
              </a:rPr>
              <a:t>.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Output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Contract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Return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JSON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  <a:r>
              <a:rPr sz="950">
                <a:solidFill>
                  <a:srgbClr val="111827"/>
                </a:solidFill>
                <a:latin typeface="Consolas"/>
              </a:rPr>
              <a:t>flagged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bool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reason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str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047857"/>
                </a:solidFill>
                <a:latin typeface="Consolas"/>
              </a:rPr>
              <a:t>""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E40AF"/>
                </a:solidFill>
                <a:latin typeface="Consolas"/>
              </a:rPr>
              <a:t>"messages"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[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  <a:r>
              <a:rPr sz="950">
                <a:solidFill>
                  <a:srgbClr val="1E40AF"/>
                </a:solidFill>
                <a:latin typeface="Consolas"/>
              </a:rPr>
              <a:t>"role"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"user"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E40AF"/>
                </a:solidFill>
                <a:latin typeface="Consolas"/>
              </a:rPr>
              <a:t>"content"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"Deposited $12k cash."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4B5563"/>
                </a:solidFill>
                <a:latin typeface="Consolas"/>
              </a:rPr>
              <a:t>]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System Prompts vs. Few-Shot Examples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25 /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29768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Instruction by Rule (System)</a:t>
            </a:r>
            <a:r>
              <a:rPr sz="1550">
                <a:solidFill>
                  <a:srgbClr val="1F2937"/>
                </a:solidFill>
                <a:latin typeface="Segoe UI"/>
              </a:rPr>
              <a:t>: Sets global constraints, policies, and valid enums.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Instruction by Example (Few-Shot)</a:t>
            </a:r>
            <a:r>
              <a:rPr sz="1550">
                <a:solidFill>
                  <a:srgbClr val="1F2937"/>
                </a:solidFill>
                <a:latin typeface="Segoe UI"/>
              </a:rPr>
              <a:t>: Injects sample message turns into the history array.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Combined Strategy</a:t>
            </a:r>
            <a:r>
              <a:rPr sz="1550">
                <a:solidFill>
                  <a:srgbClr val="1F2937"/>
                </a:solidFill>
                <a:latin typeface="Segoe UI"/>
              </a:rPr>
              <a:t>: Use few-shot examples to clarify edge cases that rules describe poorly.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Runtime Configuration</a:t>
            </a:r>
            <a:r>
              <a:rPr sz="1550">
                <a:solidFill>
                  <a:srgbClr val="1F2937"/>
                </a:solidFill>
                <a:latin typeface="Segoe UI"/>
              </a:rPr>
              <a:t>: Guide model behavior at runtime without model fine-tuning.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4960" y="1508760"/>
            <a:ext cx="5943600" cy="4480560"/>
          </a:xfrm>
          <a:prstGeom prst="roundRect">
            <a:avLst/>
          </a:prstGeom>
          <a:solidFill>
            <a:srgbClr val="F3F4F6"/>
          </a:solidFill>
          <a:ln w="12700">
            <a:solidFill>
              <a:srgbClr val="D1D5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673352"/>
            <a:ext cx="5486400" cy="415137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payload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E40AF"/>
                </a:solidFill>
                <a:latin typeface="Consolas"/>
              </a:rPr>
              <a:t>"system"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""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Classify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tickers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into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asset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7C3AED"/>
                </a:solidFill>
                <a:latin typeface="Consolas"/>
              </a:rPr>
              <a:t>class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[</a:t>
            </a:r>
            <a:r>
              <a:rPr sz="950">
                <a:solidFill>
                  <a:srgbClr val="111827"/>
                </a:solidFill>
                <a:latin typeface="Consolas"/>
              </a:rPr>
              <a:t>EQUITY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FIXED_INCOME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CRYPTO</a:t>
            </a:r>
            <a:r>
              <a:rPr sz="950">
                <a:solidFill>
                  <a:srgbClr val="4B5563"/>
                </a:solidFill>
                <a:latin typeface="Consolas"/>
              </a:rPr>
              <a:t>]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Return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JSON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  <a:r>
              <a:rPr sz="950">
                <a:solidFill>
                  <a:srgbClr val="111827"/>
                </a:solidFill>
                <a:latin typeface="Consolas"/>
              </a:rPr>
              <a:t>ticker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str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7C3AED"/>
                </a:solidFill>
                <a:latin typeface="Consolas"/>
              </a:rPr>
              <a:t>class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str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047857"/>
                </a:solidFill>
                <a:latin typeface="Consolas"/>
              </a:rPr>
              <a:t>""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E40AF"/>
                </a:solidFill>
                <a:latin typeface="Consolas"/>
              </a:rPr>
              <a:t>"messages"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[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111827"/>
                </a:solidFill>
                <a:latin typeface="Consolas"/>
              </a:rPr>
              <a:t>#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Few-Shot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B45309"/>
                </a:solidFill>
                <a:latin typeface="Consolas"/>
              </a:rPr>
              <a:t>1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Demonstrates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output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schema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  <a:r>
              <a:rPr sz="950">
                <a:solidFill>
                  <a:srgbClr val="1E40AF"/>
                </a:solidFill>
                <a:latin typeface="Consolas"/>
              </a:rPr>
              <a:t>"role"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"user"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E40AF"/>
                </a:solidFill>
                <a:latin typeface="Consolas"/>
              </a:rPr>
              <a:t>"content"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"XIU.TO"</a:t>
            </a:r>
            <a:r>
              <a:rPr sz="950">
                <a:solidFill>
                  <a:srgbClr val="4B5563"/>
                </a:solidFill>
                <a:latin typeface="Consolas"/>
              </a:rPr>
              <a:t>},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  <a:r>
              <a:rPr sz="950">
                <a:solidFill>
                  <a:srgbClr val="1E40AF"/>
                </a:solidFill>
                <a:latin typeface="Consolas"/>
              </a:rPr>
              <a:t>"role"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"assistant"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E40AF"/>
                </a:solidFill>
                <a:latin typeface="Consolas"/>
              </a:rPr>
              <a:t>"content"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    </a:t>
            </a:r>
            <a:r>
              <a:rPr sz="950">
                <a:solidFill>
                  <a:srgbClr val="111827"/>
                </a:solidFill>
                <a:latin typeface="Consolas"/>
              </a:rPr>
              <a:t>'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  <a:r>
              <a:rPr sz="950">
                <a:solidFill>
                  <a:srgbClr val="1E40AF"/>
                </a:solidFill>
                <a:latin typeface="Consolas"/>
              </a:rPr>
              <a:t>"ticker"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"XIU.TO"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E40AF"/>
                </a:solidFill>
                <a:latin typeface="Consolas"/>
              </a:rPr>
              <a:t>"class"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"EQUITY"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  <a:r>
              <a:rPr sz="950">
                <a:solidFill>
                  <a:srgbClr val="111827"/>
                </a:solidFill>
                <a:latin typeface="Consolas"/>
              </a:rPr>
              <a:t>'</a:t>
            </a:r>
            <a:r>
              <a:rPr sz="950">
                <a:solidFill>
                  <a:srgbClr val="4B5563"/>
                </a:solidFill>
                <a:latin typeface="Consolas"/>
              </a:rPr>
              <a:t>},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111827"/>
                </a:solidFill>
                <a:latin typeface="Consolas"/>
              </a:rPr>
              <a:t>#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Few-Shot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B45309"/>
                </a:solidFill>
                <a:latin typeface="Consolas"/>
              </a:rPr>
              <a:t>2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Edge-case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demonstration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  <a:r>
              <a:rPr sz="950">
                <a:solidFill>
                  <a:srgbClr val="1E40AF"/>
                </a:solidFill>
                <a:latin typeface="Consolas"/>
              </a:rPr>
              <a:t>"role"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"user"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E40AF"/>
                </a:solidFill>
                <a:latin typeface="Consolas"/>
              </a:rPr>
              <a:t>"content"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"XBB.TO"</a:t>
            </a:r>
            <a:r>
              <a:rPr sz="950">
                <a:solidFill>
                  <a:srgbClr val="4B5563"/>
                </a:solidFill>
                <a:latin typeface="Consolas"/>
              </a:rPr>
              <a:t>},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  <a:r>
              <a:rPr sz="950">
                <a:solidFill>
                  <a:srgbClr val="1E40AF"/>
                </a:solidFill>
                <a:latin typeface="Consolas"/>
              </a:rPr>
              <a:t>"role"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"assistant"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E40AF"/>
                </a:solidFill>
                <a:latin typeface="Consolas"/>
              </a:rPr>
              <a:t>"content"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    </a:t>
            </a:r>
            <a:r>
              <a:rPr sz="950">
                <a:solidFill>
                  <a:srgbClr val="111827"/>
                </a:solidFill>
                <a:latin typeface="Consolas"/>
              </a:rPr>
              <a:t>'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  <a:r>
              <a:rPr sz="950">
                <a:solidFill>
                  <a:srgbClr val="1E40AF"/>
                </a:solidFill>
                <a:latin typeface="Consolas"/>
              </a:rPr>
              <a:t>"ticker"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"XBB.TO"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E40AF"/>
                </a:solidFill>
                <a:latin typeface="Consolas"/>
              </a:rPr>
              <a:t>"class"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"FIXED_INCOME"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  <a:r>
              <a:rPr sz="950">
                <a:solidFill>
                  <a:srgbClr val="111827"/>
                </a:solidFill>
                <a:latin typeface="Consolas"/>
              </a:rPr>
              <a:t>'</a:t>
            </a:r>
            <a:r>
              <a:rPr sz="950">
                <a:solidFill>
                  <a:srgbClr val="4B5563"/>
                </a:solidFill>
                <a:latin typeface="Consolas"/>
              </a:rPr>
              <a:t>},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111827"/>
                </a:solidFill>
                <a:latin typeface="Consolas"/>
              </a:rPr>
              <a:t>#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Actual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User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Request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  <a:r>
              <a:rPr sz="950">
                <a:solidFill>
                  <a:srgbClr val="1E40AF"/>
                </a:solidFill>
                <a:latin typeface="Consolas"/>
              </a:rPr>
              <a:t>"role"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"user"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E40AF"/>
                </a:solidFill>
                <a:latin typeface="Consolas"/>
              </a:rPr>
              <a:t>"content"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"BTC-CAD"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4B5563"/>
                </a:solidFill>
                <a:latin typeface="Consolas"/>
              </a:rPr>
              <a:t>]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Context Windows: The Working RAM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26 /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530352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Fixed Token Capacity</a:t>
            </a:r>
            <a:r>
              <a:rPr sz="1550">
                <a:solidFill>
                  <a:srgbClr val="1F2937"/>
                </a:solidFill>
                <a:latin typeface="Segoe UI"/>
              </a:rPr>
              <a:t>: The context window defines the maximum token budget for a single API call.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Shared Budget</a:t>
            </a:r>
            <a:r>
              <a:rPr sz="1550">
                <a:solidFill>
                  <a:srgbClr val="1F2937"/>
                </a:solidFill>
                <a:latin typeface="Segoe UI"/>
              </a:rPr>
              <a:t>: `Total Capacity = Input Tokens + Output Buffer`. Longer inputs reduce available output length.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Performance Impact</a:t>
            </a:r>
            <a:r>
              <a:rPr sz="1550">
                <a:solidFill>
                  <a:srgbClr val="1F2937"/>
                </a:solidFill>
                <a:latin typeface="Segoe UI"/>
              </a:rPr>
              <a:t>: Larger input prompts increase processing latency (TTFT) and API cost.</a:t>
            </a:r>
          </a:p>
        </p:txBody>
      </p:sp>
      <p:pic>
        <p:nvPicPr>
          <p:cNvPr id="7" name="Picture 6" descr="ch06-01-the-context-window-buff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1508760"/>
            <a:ext cx="4846320" cy="2643447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The 'Lost in the Middle' Effect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27 /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530352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Non-Uniform Attention</a:t>
            </a:r>
            <a:r>
              <a:rPr sz="1550">
                <a:solidFill>
                  <a:srgbClr val="1F2937"/>
                </a:solidFill>
                <a:latin typeface="Segoe UI"/>
              </a:rPr>
              <a:t>: Models process tokens at different positions with varying attention weights.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The U-Shaped Attention Curve</a:t>
            </a:r>
            <a:r>
              <a:rPr sz="1550">
                <a:solidFill>
                  <a:srgbClr val="1F2937"/>
                </a:solidFill>
                <a:latin typeface="Segoe UI"/>
              </a:rPr>
              <a:t>: Recall accuracy is highest at the start and end of the prompt.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Placement Strategy</a:t>
            </a:r>
            <a:r>
              <a:rPr sz="1550">
                <a:solidFill>
                  <a:srgbClr val="1F2937"/>
                </a:solidFill>
                <a:latin typeface="Segoe UI"/>
              </a:rPr>
              <a:t>: Place critical instructions in the system prompt (top) or task prompt (bottom).</a:t>
            </a:r>
          </a:p>
        </p:txBody>
      </p:sp>
      <p:pic>
        <p:nvPicPr>
          <p:cNvPr id="7" name="Picture 6" descr="ch06-02-the-lost-in-the-middle-curv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1508760"/>
            <a:ext cx="4846320" cy="2643447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Gotcha 1: Hallucinations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28 /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29768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Failure Mode</a:t>
            </a:r>
            <a:r>
              <a:rPr sz="1550">
                <a:solidFill>
                  <a:srgbClr val="1F2937"/>
                </a:solidFill>
                <a:latin typeface="Segoe UI"/>
              </a:rPr>
              <a:t>: The model generates plausible but incorrect facts with high confidence.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Root Cause</a:t>
            </a:r>
            <a:r>
              <a:rPr sz="1550">
                <a:solidFill>
                  <a:srgbClr val="1F2937"/>
                </a:solidFill>
                <a:latin typeface="Segoe UI"/>
              </a:rPr>
              <a:t>: Models predict likely token sequences. They do not query external facts automatically.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Prevention Methods</a:t>
            </a:r>
            <a:r>
              <a:rPr sz="1550">
                <a:solidFill>
                  <a:srgbClr val="1F2937"/>
                </a:solidFill>
                <a:latin typeface="Segoe UI"/>
              </a:rPr>
              <a:t>: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Add explicit rule: *'If facts are not in context, state that data is unavailable.'*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Inject verified reference documents (RAG) or query tools before generating factual answers.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4960" y="1508760"/>
            <a:ext cx="5943600" cy="3063240"/>
          </a:xfrm>
          <a:prstGeom prst="roundRect">
            <a:avLst/>
          </a:prstGeom>
          <a:solidFill>
            <a:srgbClr val="F3F4F6"/>
          </a:solidFill>
          <a:ln w="12700">
            <a:solidFill>
              <a:srgbClr val="D1D5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673352"/>
            <a:ext cx="5486400" cy="273405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850">
                <a:solidFill>
                  <a:srgbClr val="6B7280"/>
                </a:solidFill>
                <a:latin typeface="Consolas"/>
              </a:rPr>
              <a:t>// Request without source documents: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</a:t>
            </a:r>
            <a:r>
              <a:rPr sz="850">
                <a:solidFill>
                  <a:srgbClr val="1E40AF"/>
                </a:solidFill>
                <a:latin typeface="Consolas"/>
              </a:rPr>
              <a:t>"messages"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4B5563"/>
                </a:solidFill>
                <a:latin typeface="Consolas"/>
              </a:rPr>
              <a:t>[{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  </a:t>
            </a:r>
            <a:r>
              <a:rPr sz="850">
                <a:solidFill>
                  <a:srgbClr val="1E40AF"/>
                </a:solidFill>
                <a:latin typeface="Consolas"/>
              </a:rPr>
              <a:t>"role"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047857"/>
                </a:solidFill>
                <a:latin typeface="Consolas"/>
              </a:rPr>
              <a:t>"user"</a:t>
            </a:r>
            <a:r>
              <a:rPr sz="8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  </a:t>
            </a:r>
            <a:r>
              <a:rPr sz="850">
                <a:solidFill>
                  <a:srgbClr val="1E40AF"/>
                </a:solidFill>
                <a:latin typeface="Consolas"/>
              </a:rPr>
              <a:t>"content"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047857"/>
                </a:solidFill>
                <a:latin typeface="Consolas"/>
              </a:rPr>
              <a:t>"What was our Q3 dividend yield?"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</a:t>
            </a:r>
            <a:r>
              <a:rPr sz="850">
                <a:solidFill>
                  <a:srgbClr val="4B5563"/>
                </a:solidFill>
                <a:latin typeface="Consolas"/>
              </a:rPr>
              <a:t>}]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2000"/>
              </a:lnSpc>
            </a:pPr>
            <a:r>
              <a:rPr sz="850">
                <a:latin typeface="Consolas"/>
              </a:rPr>
              <a:t> 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6B7280"/>
                </a:solidFill>
                <a:latin typeface="Consolas"/>
              </a:rPr>
              <a:t>// LLM Output: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</a:t>
            </a:r>
            <a:r>
              <a:rPr sz="850">
                <a:solidFill>
                  <a:srgbClr val="1E40AF"/>
                </a:solidFill>
                <a:latin typeface="Consolas"/>
              </a:rPr>
              <a:t>"dividend_yield"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047857"/>
                </a:solidFill>
                <a:latin typeface="Consolas"/>
              </a:rPr>
              <a:t>"4.85%"</a:t>
            </a:r>
            <a:r>
              <a:rPr sz="8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</a:t>
            </a:r>
            <a:r>
              <a:rPr sz="850">
                <a:solidFill>
                  <a:srgbClr val="1E40AF"/>
                </a:solidFill>
                <a:latin typeface="Consolas"/>
              </a:rPr>
              <a:t>"payout_date"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047857"/>
                </a:solidFill>
                <a:latin typeface="Consolas"/>
              </a:rPr>
              <a:t>"2026-10-15"</a:t>
            </a:r>
            <a:r>
              <a:rPr sz="8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</a:t>
            </a:r>
            <a:r>
              <a:rPr sz="850">
                <a:solidFill>
                  <a:srgbClr val="1E40AF"/>
                </a:solidFill>
                <a:latin typeface="Consolas"/>
              </a:rPr>
              <a:t>"source"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047857"/>
                </a:solidFill>
                <a:latin typeface="Consolas"/>
              </a:rPr>
              <a:t>"Q3 Financial Summary"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4B5563"/>
                </a:solidFill>
                <a:latin typeface="Consolas"/>
              </a:rPr>
              <a:t>}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394960" y="4736592"/>
            <a:ext cx="5943600" cy="1252728"/>
          </a:xfrm>
          <a:prstGeom prst="roundRect">
            <a:avLst/>
          </a:prstGeom>
          <a:solidFill>
            <a:srgbClr val="FEF2F2"/>
          </a:solidFill>
          <a:ln w="12700">
            <a:solidFill>
              <a:srgbClr val="EF44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577840" y="4846320"/>
            <a:ext cx="5577840" cy="103327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sz="1050" b="1">
                <a:solidFill>
                  <a:srgbClr val="B91C1C"/>
                </a:solidFill>
                <a:latin typeface="Segoe UI"/>
              </a:rPr>
              <a:t>Error: Hallucination. The model generated plausible values without reference data in the prompt.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Gotcha 2: Format Drift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29 /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29768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Failure Mode</a:t>
            </a:r>
            <a:r>
              <a:rPr sz="1550">
                <a:solidFill>
                  <a:srgbClr val="1F2937"/>
                </a:solidFill>
                <a:latin typeface="Segoe UI"/>
              </a:rPr>
              <a:t>: The model encloses JSON in markdown fences (` ```json `) or adds conversational text.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Impact</a:t>
            </a:r>
            <a:r>
              <a:rPr sz="1550">
                <a:solidFill>
                  <a:srgbClr val="1F2937"/>
                </a:solidFill>
                <a:latin typeface="Segoe UI"/>
              </a:rPr>
              <a:t>: Application JSON parsers fail with parsing exceptions.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Prevention Methods</a:t>
            </a:r>
            <a:r>
              <a:rPr sz="1550">
                <a:solidFill>
                  <a:srgbClr val="1F2937"/>
                </a:solidFill>
                <a:latin typeface="Segoe UI"/>
              </a:rPr>
              <a:t>: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Add explicit rule: *'Output raw JSON only. Do not use markdown fences.'*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Sanitize and strip markdown code fences in application code before parsing.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4960" y="1508760"/>
            <a:ext cx="5943600" cy="3063240"/>
          </a:xfrm>
          <a:prstGeom prst="roundRect">
            <a:avLst/>
          </a:prstGeom>
          <a:solidFill>
            <a:srgbClr val="F3F4F6"/>
          </a:solidFill>
          <a:ln w="12700">
            <a:solidFill>
              <a:srgbClr val="D1D5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673352"/>
            <a:ext cx="5486400" cy="273405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850">
                <a:solidFill>
                  <a:srgbClr val="6B7280"/>
                </a:solidFill>
                <a:latin typeface="Consolas"/>
              </a:rPr>
              <a:t>// Request: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</a:t>
            </a:r>
            <a:r>
              <a:rPr sz="850">
                <a:solidFill>
                  <a:srgbClr val="1E40AF"/>
                </a:solidFill>
                <a:latin typeface="Consolas"/>
              </a:rPr>
              <a:t>"system"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047857"/>
                </a:solidFill>
                <a:latin typeface="Consolas"/>
              </a:rPr>
              <a:t>"Return raw JSON only: {id, status}"</a:t>
            </a:r>
            <a:r>
              <a:rPr sz="8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</a:t>
            </a:r>
            <a:r>
              <a:rPr sz="850">
                <a:solidFill>
                  <a:srgbClr val="1E40AF"/>
                </a:solidFill>
                <a:latin typeface="Consolas"/>
              </a:rPr>
              <a:t>"messages"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4B5563"/>
                </a:solidFill>
                <a:latin typeface="Consolas"/>
              </a:rPr>
              <a:t>[{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  </a:t>
            </a:r>
            <a:r>
              <a:rPr sz="850">
                <a:solidFill>
                  <a:srgbClr val="1E40AF"/>
                </a:solidFill>
                <a:latin typeface="Consolas"/>
              </a:rPr>
              <a:t>"role"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047857"/>
                </a:solidFill>
                <a:latin typeface="Consolas"/>
              </a:rPr>
              <a:t>"user"</a:t>
            </a:r>
            <a:r>
              <a:rPr sz="8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  </a:t>
            </a:r>
            <a:r>
              <a:rPr sz="850">
                <a:solidFill>
                  <a:srgbClr val="1E40AF"/>
                </a:solidFill>
                <a:latin typeface="Consolas"/>
              </a:rPr>
              <a:t>"content"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047857"/>
                </a:solidFill>
                <a:latin typeface="Consolas"/>
              </a:rPr>
              <a:t>"Order #448-9102"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</a:t>
            </a:r>
            <a:r>
              <a:rPr sz="850">
                <a:solidFill>
                  <a:srgbClr val="4B5563"/>
                </a:solidFill>
                <a:latin typeface="Consolas"/>
              </a:rPr>
              <a:t>}]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2000"/>
              </a:lnSpc>
            </a:pPr>
            <a:r>
              <a:rPr sz="850">
                <a:latin typeface="Consolas"/>
              </a:rPr>
              <a:t> 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6B7280"/>
                </a:solidFill>
                <a:latin typeface="Consolas"/>
              </a:rPr>
              <a:t>// LLM Output: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```json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</a:t>
            </a:r>
            <a:r>
              <a:rPr sz="850">
                <a:solidFill>
                  <a:srgbClr val="1E40AF"/>
                </a:solidFill>
                <a:latin typeface="Consolas"/>
              </a:rPr>
              <a:t>"id"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047857"/>
                </a:solidFill>
                <a:latin typeface="Consolas"/>
              </a:rPr>
              <a:t>"448-9102"</a:t>
            </a:r>
            <a:r>
              <a:rPr sz="8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</a:t>
            </a:r>
            <a:r>
              <a:rPr sz="850">
                <a:solidFill>
                  <a:srgbClr val="1E40AF"/>
                </a:solidFill>
                <a:latin typeface="Consolas"/>
              </a:rPr>
              <a:t>"status"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047857"/>
                </a:solidFill>
                <a:latin typeface="Consolas"/>
              </a:rPr>
              <a:t>"APPROVED"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```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394960" y="4736592"/>
            <a:ext cx="5943600" cy="1252728"/>
          </a:xfrm>
          <a:prstGeom prst="roundRect">
            <a:avLst/>
          </a:prstGeom>
          <a:solidFill>
            <a:srgbClr val="FEF2F2"/>
          </a:solidFill>
          <a:ln w="12700">
            <a:solidFill>
              <a:srgbClr val="EF44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577840" y="4846320"/>
            <a:ext cx="5577840" cy="103327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sz="1050" b="1">
                <a:solidFill>
                  <a:srgbClr val="B91C1C"/>
                </a:solidFill>
                <a:latin typeface="Segoe UI"/>
              </a:rPr>
              <a:t>Error: Format Drift. Output contains markdown code fences (```json). JSON parser failed.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Series Logistics &amp; Structure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3 /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530352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Course Format</a:t>
            </a:r>
            <a:r>
              <a:rPr sz="1550">
                <a:solidFill>
                  <a:srgbClr val="1F2937"/>
                </a:solidFill>
                <a:latin typeface="Segoe UI"/>
              </a:rPr>
              <a:t>: Three one-hour technical sessions with hands-on coding exercises.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Session Progression</a:t>
            </a:r>
            <a:r>
              <a:rPr sz="1550">
                <a:solidFill>
                  <a:srgbClr val="1F2937"/>
                </a:solidFill>
                <a:latin typeface="Segoe UI"/>
              </a:rPr>
              <a:t>: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Session 1 (Today)</a:t>
            </a:r>
            <a:r>
              <a:rPr sz="1400">
                <a:solidFill>
                  <a:srgbClr val="1F2937"/>
                </a:solidFill>
                <a:latin typeface="Segoe UI"/>
              </a:rPr>
              <a:t>: The Single Call &amp; Foundational Concepts.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Session 2</a:t>
            </a:r>
            <a:r>
              <a:rPr sz="1400">
                <a:solidFill>
                  <a:srgbClr val="1F2937"/>
                </a:solidFill>
                <a:latin typeface="Segoe UI"/>
              </a:rPr>
              <a:t>: Multi-Turn Chatbots &amp; State Management.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Session 3</a:t>
            </a:r>
            <a:r>
              <a:rPr sz="1400">
                <a:solidFill>
                  <a:srgbClr val="1F2937"/>
                </a:solidFill>
                <a:latin typeface="Segoe UI"/>
              </a:rPr>
              <a:t>: Tool Calling &amp; Autonomous Agent Loops.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Prerequisites</a:t>
            </a:r>
            <a:r>
              <a:rPr sz="1550">
                <a:solidFill>
                  <a:srgbClr val="1F2937"/>
                </a:solidFill>
                <a:latin typeface="Segoe UI"/>
              </a:rPr>
              <a:t>: Backend engineering experience and .NET / local development SDK.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AWS Bedrock Access</a:t>
            </a:r>
            <a:r>
              <a:rPr sz="1550">
                <a:solidFill>
                  <a:srgbClr val="1F2937"/>
                </a:solidFill>
                <a:latin typeface="Segoe UI"/>
              </a:rPr>
              <a:t>: Region `ca-central-1` (Canada Central) with temporary workshop keys.</a:t>
            </a:r>
          </a:p>
        </p:txBody>
      </p:sp>
      <p:pic>
        <p:nvPicPr>
          <p:cNvPr id="7" name="Picture 6" descr="patchbook-welcom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1508760"/>
            <a:ext cx="4846320" cy="2643447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Gotcha 3: Token Limit &amp; Truncation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30 /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29768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Failure Mode</a:t>
            </a:r>
            <a:r>
              <a:rPr sz="1550">
                <a:solidFill>
                  <a:srgbClr val="1F2937"/>
                </a:solidFill>
                <a:latin typeface="Segoe UI"/>
              </a:rPr>
              <a:t>: The model stops output generation in the middle of a sentence or JSON object.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Root Cause</a:t>
            </a:r>
            <a:r>
              <a:rPr sz="1550">
                <a:solidFill>
                  <a:srgbClr val="1F2937"/>
                </a:solidFill>
                <a:latin typeface="Segoe UI"/>
              </a:rPr>
              <a:t>: Generated output reached the configured `max_tokens` limit.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Prevention Methods</a:t>
            </a:r>
            <a:r>
              <a:rPr sz="1550">
                <a:solidFill>
                  <a:srgbClr val="1F2937"/>
                </a:solidFill>
                <a:latin typeface="Segoe UI"/>
              </a:rPr>
              <a:t>: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Check `stop_reason` in the response payload (`end_turn` vs `max_tokens`).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Set sufficient `max_tokens` limits for complex schema outputs.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4960" y="1508760"/>
            <a:ext cx="5943600" cy="3063240"/>
          </a:xfrm>
          <a:prstGeom prst="roundRect">
            <a:avLst/>
          </a:prstGeom>
          <a:solidFill>
            <a:srgbClr val="F3F4F6"/>
          </a:solidFill>
          <a:ln w="12700">
            <a:solidFill>
              <a:srgbClr val="D1D5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673352"/>
            <a:ext cx="5486400" cy="273405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850">
                <a:solidFill>
                  <a:srgbClr val="6B7280"/>
                </a:solidFill>
                <a:latin typeface="Consolas"/>
              </a:rPr>
              <a:t>// Request with low max_tokens limit: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</a:t>
            </a:r>
            <a:r>
              <a:rPr sz="850">
                <a:solidFill>
                  <a:srgbClr val="1E40AF"/>
                </a:solidFill>
                <a:latin typeface="Consolas"/>
              </a:rPr>
              <a:t>"max_tokens"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B45309"/>
                </a:solidFill>
                <a:latin typeface="Consolas"/>
              </a:rPr>
              <a:t>30</a:t>
            </a:r>
            <a:r>
              <a:rPr sz="8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</a:t>
            </a:r>
            <a:r>
              <a:rPr sz="850">
                <a:solidFill>
                  <a:srgbClr val="1E40AF"/>
                </a:solidFill>
                <a:latin typeface="Consolas"/>
              </a:rPr>
              <a:t>"messages"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4B5563"/>
                </a:solidFill>
                <a:latin typeface="Consolas"/>
              </a:rPr>
              <a:t>[{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  </a:t>
            </a:r>
            <a:r>
              <a:rPr sz="850">
                <a:solidFill>
                  <a:srgbClr val="1E40AF"/>
                </a:solidFill>
                <a:latin typeface="Consolas"/>
              </a:rPr>
              <a:t>"role"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047857"/>
                </a:solidFill>
                <a:latin typeface="Consolas"/>
              </a:rPr>
              <a:t>"user"</a:t>
            </a:r>
            <a:r>
              <a:rPr sz="8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  </a:t>
            </a:r>
            <a:r>
              <a:rPr sz="850">
                <a:solidFill>
                  <a:srgbClr val="1E40AF"/>
                </a:solidFill>
                <a:latin typeface="Consolas"/>
              </a:rPr>
              <a:t>"content"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047857"/>
                </a:solidFill>
                <a:latin typeface="Consolas"/>
              </a:rPr>
              <a:t>"Audit transaction history."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</a:t>
            </a:r>
            <a:r>
              <a:rPr sz="850">
                <a:solidFill>
                  <a:srgbClr val="4B5563"/>
                </a:solidFill>
                <a:latin typeface="Consolas"/>
              </a:rPr>
              <a:t>}]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2000"/>
              </a:lnSpc>
            </a:pPr>
            <a:r>
              <a:rPr sz="850">
                <a:latin typeface="Consolas"/>
              </a:rPr>
              <a:t> 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6B7280"/>
                </a:solidFill>
                <a:latin typeface="Consolas"/>
              </a:rPr>
              <a:t>// LLM Output: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</a:t>
            </a:r>
            <a:r>
              <a:rPr sz="850">
                <a:solidFill>
                  <a:srgbClr val="1E40AF"/>
                </a:solidFill>
                <a:latin typeface="Consolas"/>
              </a:rPr>
              <a:t>"audit_status"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047857"/>
                </a:solidFill>
                <a:latin typeface="Consolas"/>
              </a:rPr>
              <a:t>"COMPLIANT"</a:t>
            </a:r>
            <a:r>
              <a:rPr sz="8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</a:t>
            </a:r>
            <a:r>
              <a:rPr sz="850">
                <a:solidFill>
                  <a:srgbClr val="1E40AF"/>
                </a:solidFill>
                <a:latin typeface="Consolas"/>
              </a:rPr>
              <a:t>"flagged_items"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4B5563"/>
                </a:solidFill>
                <a:latin typeface="Consolas"/>
              </a:rPr>
              <a:t>[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  </a:t>
            </a:r>
            <a:r>
              <a:rPr sz="850">
                <a:solidFill>
                  <a:srgbClr val="4B5563"/>
                </a:solidFill>
                <a:latin typeface="Consolas"/>
              </a:rPr>
              <a:t>{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1E40AF"/>
                </a:solidFill>
                <a:latin typeface="Consolas"/>
              </a:rPr>
              <a:t>"tx_id"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047857"/>
                </a:solidFill>
                <a:latin typeface="Consolas"/>
              </a:rPr>
              <a:t>"tx_9918"</a:t>
            </a:r>
            <a:r>
              <a:rPr sz="850">
                <a:solidFill>
                  <a:srgbClr val="4B5563"/>
                </a:solidFill>
                <a:latin typeface="Consolas"/>
              </a:rPr>
              <a:t>,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1E40AF"/>
                </a:solidFill>
                <a:latin typeface="Consolas"/>
              </a:rPr>
              <a:t>"note"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111827"/>
                </a:solidFill>
                <a:latin typeface="Consolas"/>
              </a:rPr>
              <a:t>Cash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394960" y="4736592"/>
            <a:ext cx="5943600" cy="1252728"/>
          </a:xfrm>
          <a:prstGeom prst="roundRect">
            <a:avLst/>
          </a:prstGeom>
          <a:solidFill>
            <a:srgbClr val="FEF2F2"/>
          </a:solidFill>
          <a:ln w="12700">
            <a:solidFill>
              <a:srgbClr val="EF44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577840" y="4846320"/>
            <a:ext cx="5577840" cy="103327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sz="1050" b="1">
                <a:solidFill>
                  <a:srgbClr val="B91C1C"/>
                </a:solidFill>
                <a:latin typeface="Segoe UI"/>
              </a:rPr>
              <a:t>Error: Truncation. Output reached max_tokens limit before completion. stop_reason = 'max_tokens'.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Gotcha 4: Non-Determinism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31 /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29768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Failure Mode</a:t>
            </a:r>
            <a:r>
              <a:rPr sz="1550">
                <a:solidFill>
                  <a:srgbClr val="1F2937"/>
                </a:solidFill>
                <a:latin typeface="Segoe UI"/>
              </a:rPr>
              <a:t>: The same prompt produces different outputs on repeated API calls.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Root Cause</a:t>
            </a:r>
            <a:r>
              <a:rPr sz="1550">
                <a:solidFill>
                  <a:srgbClr val="1F2937"/>
                </a:solidFill>
                <a:latin typeface="Segoe UI"/>
              </a:rPr>
              <a:t>: Setting temperature to 0.0 minimizes randomness, but GPU cluster concurrency causes slight variance.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Prevention Methods</a:t>
            </a:r>
            <a:r>
              <a:rPr sz="1550">
                <a:solidFill>
                  <a:srgbClr val="1F2937"/>
                </a:solidFill>
                <a:latin typeface="Segoe UI"/>
              </a:rPr>
              <a:t>: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Enforce strict JSON schemas and enum validation in the system prompt and few-shot examples.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Validate and normalize model outputs in application code before execution.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4960" y="1508760"/>
            <a:ext cx="5943600" cy="3063240"/>
          </a:xfrm>
          <a:prstGeom prst="roundRect">
            <a:avLst/>
          </a:prstGeom>
          <a:solidFill>
            <a:srgbClr val="F3F4F6"/>
          </a:solidFill>
          <a:ln w="12700">
            <a:solidFill>
              <a:srgbClr val="D1D5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673352"/>
            <a:ext cx="5486400" cy="273405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850">
                <a:solidFill>
                  <a:srgbClr val="6B7280"/>
                </a:solidFill>
                <a:latin typeface="Consolas"/>
              </a:rPr>
              <a:t>// Request sent twice with temperature = 0.0: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</a:t>
            </a:r>
            <a:r>
              <a:rPr sz="850">
                <a:solidFill>
                  <a:srgbClr val="1E40AF"/>
                </a:solidFill>
                <a:latin typeface="Consolas"/>
              </a:rPr>
              <a:t>"temperature"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B45309"/>
                </a:solidFill>
                <a:latin typeface="Consolas"/>
              </a:rPr>
              <a:t>0.0</a:t>
            </a:r>
            <a:r>
              <a:rPr sz="8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</a:t>
            </a:r>
            <a:r>
              <a:rPr sz="850">
                <a:solidFill>
                  <a:srgbClr val="1E40AF"/>
                </a:solidFill>
                <a:latin typeface="Consolas"/>
              </a:rPr>
              <a:t>"system"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047857"/>
                </a:solidFill>
                <a:latin typeface="Consolas"/>
              </a:rPr>
              <a:t>"Classify client request."</a:t>
            </a:r>
            <a:r>
              <a:rPr sz="8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</a:t>
            </a:r>
            <a:r>
              <a:rPr sz="850">
                <a:solidFill>
                  <a:srgbClr val="1E40AF"/>
                </a:solidFill>
                <a:latin typeface="Consolas"/>
              </a:rPr>
              <a:t>"messages"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4B5563"/>
                </a:solidFill>
                <a:latin typeface="Consolas"/>
              </a:rPr>
              <a:t>[{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  </a:t>
            </a:r>
            <a:r>
              <a:rPr sz="850">
                <a:solidFill>
                  <a:srgbClr val="1E40AF"/>
                </a:solidFill>
                <a:latin typeface="Consolas"/>
              </a:rPr>
              <a:t>"role"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047857"/>
                </a:solidFill>
                <a:latin typeface="Consolas"/>
              </a:rPr>
              <a:t>"user"</a:t>
            </a:r>
            <a:r>
              <a:rPr sz="8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  </a:t>
            </a:r>
            <a:r>
              <a:rPr sz="850">
                <a:solidFill>
                  <a:srgbClr val="1E40AF"/>
                </a:solidFill>
                <a:latin typeface="Consolas"/>
              </a:rPr>
              <a:t>"content"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047857"/>
                </a:solidFill>
                <a:latin typeface="Consolas"/>
              </a:rPr>
              <a:t>"Reverse $45 USD wire fee."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</a:t>
            </a:r>
            <a:r>
              <a:rPr sz="850">
                <a:solidFill>
                  <a:srgbClr val="4B5563"/>
                </a:solidFill>
                <a:latin typeface="Consolas"/>
              </a:rPr>
              <a:t>}]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2000"/>
              </a:lnSpc>
            </a:pPr>
            <a:r>
              <a:rPr sz="850">
                <a:latin typeface="Consolas"/>
              </a:rPr>
              <a:t> 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6B7280"/>
                </a:solidFill>
                <a:latin typeface="Consolas"/>
              </a:rPr>
              <a:t>// Call 1: {"category": "WIRE_FEE_DISPUTE"}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6B7280"/>
                </a:solidFill>
                <a:latin typeface="Consolas"/>
              </a:rPr>
              <a:t>// Call 2: {"category": "ACCOUNT_MAINTENANCE"}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394960" y="4736592"/>
            <a:ext cx="5943600" cy="1252728"/>
          </a:xfrm>
          <a:prstGeom prst="roundRect">
            <a:avLst/>
          </a:prstGeom>
          <a:solidFill>
            <a:srgbClr val="FEF2F2"/>
          </a:solidFill>
          <a:ln w="12700">
            <a:solidFill>
              <a:srgbClr val="EF44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577840" y="4846320"/>
            <a:ext cx="5577840" cy="103327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sz="1050" b="1">
                <a:solidFill>
                  <a:srgbClr val="B91C1C"/>
                </a:solidFill>
                <a:latin typeface="Segoe UI"/>
              </a:rPr>
              <a:t>Error: Non-Determinism. Concurrency across GPU nodes produced different category labels.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097280" y="1828800"/>
            <a:ext cx="1371600" cy="54864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97280" y="2103120"/>
            <a:ext cx="9966960" cy="320040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spcAft>
                <a:spcPts val="1000"/>
              </a:spcAft>
              <a:defRPr sz="1400" b="1">
                <a:solidFill>
                  <a:srgbClr val="D97706"/>
                </a:solidFill>
                <a:latin typeface="Segoe UI"/>
              </a:defRPr>
            </a:pPr>
            <a:r>
              <a:t>SECTION 3</a:t>
            </a:r>
          </a:p>
          <a:p>
            <a:pPr>
              <a:spcAft>
                <a:spcPts val="1400"/>
              </a:spcAft>
              <a:defRPr sz="3600" b="1">
                <a:solidFill>
                  <a:srgbClr val="1E1B4B"/>
                </a:solidFill>
                <a:latin typeface="Segoe UI"/>
              </a:defRPr>
            </a:pPr>
            <a:r>
              <a:t>Recap &amp; Knowledge Check</a:t>
            </a:r>
          </a:p>
          <a:p>
            <a:pPr>
              <a:defRPr sz="2000">
                <a:solidFill>
                  <a:srgbClr val="1F2937"/>
                </a:solidFill>
                <a:latin typeface="Segoe UI"/>
              </a:defRPr>
            </a:pPr>
            <a:r>
              <a:t>Summary, Review Questions, and Next Steps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32 / 37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Key Takeaways &amp; Next Steps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33 /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530352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Summary of Fundamentals</a:t>
            </a:r>
            <a:r>
              <a:rPr sz="1550">
                <a:solidFill>
                  <a:srgbClr val="1F2937"/>
                </a:solidFill>
                <a:latin typeface="Segoe UI"/>
              </a:rPr>
              <a:t>: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Pure Stateless Functions</a:t>
            </a:r>
            <a:r>
              <a:rPr sz="1400">
                <a:solidFill>
                  <a:srgbClr val="1F2937"/>
                </a:solidFill>
                <a:latin typeface="Segoe UI"/>
              </a:rPr>
              <a:t>: Every call is independent: `f(messages) -&gt; message`.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Six Single-Call Tasks</a:t>
            </a:r>
            <a:r>
              <a:rPr sz="1400">
                <a:solidFill>
                  <a:srgbClr val="1F2937"/>
                </a:solidFill>
                <a:latin typeface="Segoe UI"/>
              </a:rPr>
              <a:t>: Transform, Classify, Extract, Summarize, Evaluate, and Expand.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Control Plane Architecture</a:t>
            </a:r>
            <a:r>
              <a:rPr sz="1400">
                <a:solidFill>
                  <a:srgbClr val="1F2937"/>
                </a:solidFill>
                <a:latin typeface="Segoe UI"/>
              </a:rPr>
              <a:t>: System prompts enforce rules, tone, and JSON schema.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Defensive Engineering</a:t>
            </a:r>
            <a:r>
              <a:rPr sz="1400">
                <a:solidFill>
                  <a:srgbClr val="1F2937"/>
                </a:solidFill>
                <a:latin typeface="Segoe UI"/>
              </a:rPr>
              <a:t>: Guard against hallucinations, format drift, truncation, and variance.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Application for Developer Tools</a:t>
            </a:r>
            <a:r>
              <a:rPr sz="1550">
                <a:solidFill>
                  <a:srgbClr val="1F2937"/>
                </a:solidFill>
                <a:latin typeface="Segoe UI"/>
              </a:rPr>
              <a:t>: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Explains context loss in long codebases (*Lost in the Middle*).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Explains tool parsing failures caused by markdown leakage (*Format Drift*).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Next Session</a:t>
            </a:r>
            <a:r>
              <a:rPr sz="1550">
                <a:solidFill>
                  <a:srgbClr val="1F2937"/>
                </a:solidFill>
                <a:latin typeface="Segoe UI"/>
              </a:rPr>
              <a:t>: Build a multi-turn chatbot with stateful conversation memory.</a:t>
            </a:r>
          </a:p>
        </p:txBody>
      </p:sp>
      <p:pic>
        <p:nvPicPr>
          <p:cNvPr id="7" name="Picture 6" descr="ch08-01-the-single-call-trap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1508760"/>
            <a:ext cx="4846320" cy="2643447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Check Your Understanding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34 /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1051560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0000"/>
              </a:lnSpc>
              <a:spcAft>
                <a:spcPts val="8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1. Where is conversation history stored in a multi-turn LLM application?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2. What is the mathematical representation of a stateless LLM API call?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3. Which message role sets instructions and schemas with highest priority?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4. What does the `max_tokens` stop reason indicate in an API response?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5. Does the remote model execute tool code directly in your database?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6. Which single-call task extracts structured JSON fields from messy emails?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7. What happens to recall accuracy in the middle of a large context window?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8. Why do markdown code fences (` ```json `) cause backend JSON parsing errors?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Check Your Understanding: Answer Key (1–4)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35 /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1051560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15000"/>
              </a:lnSpc>
              <a:spcAft>
                <a:spcPts val="200"/>
              </a:spcAft>
            </a:pPr>
            <a:r>
              <a:rPr sz="1400" b="1">
                <a:solidFill>
                  <a:srgbClr val="1E1B4B"/>
                </a:solidFill>
                <a:latin typeface="Segoe UI"/>
              </a:rPr>
              <a:t>1. Where is conversation history stored in a multi-turn LLM application?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sz="1350">
                <a:solidFill>
                  <a:srgbClr val="1F2937"/>
                </a:solidFill>
                <a:latin typeface="Segoe UI"/>
              </a:rPr>
              <a:t>   ➜  In Application RAM (or database). The application appends turns and resends the complete array.</a:t>
            </a:r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sz="1400" b="1">
                <a:solidFill>
                  <a:srgbClr val="1E1B4B"/>
                </a:solidFill>
                <a:latin typeface="Segoe UI"/>
              </a:rPr>
              <a:t>2. What is the mathematical representation of a stateless LLM API call?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sz="1350">
                <a:solidFill>
                  <a:srgbClr val="1F2937"/>
                </a:solidFill>
                <a:latin typeface="Segoe UI"/>
              </a:rPr>
              <a:t>   ➜  f(messages) -&gt; message. The remote model retains zero internal memory between HTTP requests.</a:t>
            </a:r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sz="1400" b="1">
                <a:solidFill>
                  <a:srgbClr val="1E1B4B"/>
                </a:solidFill>
                <a:latin typeface="Segoe UI"/>
              </a:rPr>
              <a:t>3. Which message role sets instructions and schemas with highest priority?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sz="1350">
                <a:solidFill>
                  <a:srgbClr val="1F2937"/>
                </a:solidFill>
                <a:latin typeface="Segoe UI"/>
              </a:rPr>
              <a:t>   ➜  The system role. Frontier models prioritize system instructions and guardrails over user input.</a:t>
            </a:r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sz="1400" b="1">
                <a:solidFill>
                  <a:srgbClr val="1E1B4B"/>
                </a:solidFill>
                <a:latin typeface="Segoe UI"/>
              </a:rPr>
              <a:t>4. What does the max_tokens stop reason indicate in an API response?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sz="1350">
                <a:solidFill>
                  <a:srgbClr val="1F2937"/>
                </a:solidFill>
                <a:latin typeface="Segoe UI"/>
              </a:rPr>
              <a:t>   ➜  Token Truncation. Output generation stopped early because it reached the configured token limit.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Check Your Understanding: Answer Key (5–8)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36 /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1051560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15000"/>
              </a:lnSpc>
              <a:spcAft>
                <a:spcPts val="200"/>
              </a:spcAft>
            </a:pPr>
            <a:r>
              <a:rPr sz="1400" b="1">
                <a:solidFill>
                  <a:srgbClr val="1E1B4B"/>
                </a:solidFill>
                <a:latin typeface="Segoe UI"/>
              </a:rPr>
              <a:t>5. Does the remote model execute tool code directly in your database?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sz="1350">
                <a:solidFill>
                  <a:srgbClr val="1F2937"/>
                </a:solidFill>
                <a:latin typeface="Segoe UI"/>
              </a:rPr>
              <a:t>   ➜  No. The model emits a tool call request; your application code executes the query and returns results.</a:t>
            </a:r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sz="1400" b="1">
                <a:solidFill>
                  <a:srgbClr val="1E1B4B"/>
                </a:solidFill>
                <a:latin typeface="Segoe UI"/>
              </a:rPr>
              <a:t>6. Which single-call task extracts structured JSON fields from messy emails?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sz="1350">
                <a:solidFill>
                  <a:srgbClr val="1F2937"/>
                </a:solidFill>
                <a:latin typeface="Segoe UI"/>
              </a:rPr>
              <a:t>   ➜  Extract. It pulls strongly typed fields into JSON without brittle regular expressions.</a:t>
            </a:r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sz="1400" b="1">
                <a:solidFill>
                  <a:srgbClr val="1E1B4B"/>
                </a:solidFill>
                <a:latin typeface="Segoe UI"/>
              </a:rPr>
              <a:t>7. What happens to recall accuracy in the middle of a large context window?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sz="1350">
                <a:solidFill>
                  <a:srgbClr val="1F2937"/>
                </a:solidFill>
                <a:latin typeface="Segoe UI"/>
              </a:rPr>
              <a:t>   ➜  Recall drops. Attention follows a U-shaped curve (the 'Lost in the Middle' effect).</a:t>
            </a:r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sz="1400" b="1">
                <a:solidFill>
                  <a:srgbClr val="1E1B4B"/>
                </a:solidFill>
                <a:latin typeface="Segoe UI"/>
              </a:rPr>
              <a:t>8. Why do markdown code fences (```json) cause backend JSON parsing errors?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sz="1350">
                <a:solidFill>
                  <a:srgbClr val="1F2937"/>
                </a:solidFill>
                <a:latin typeface="Segoe UI"/>
              </a:rPr>
              <a:t>   ➜  Format Drift. Markdown code delimiters break strict JSON deserializers (System.Text.Json).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097280" y="1371600"/>
            <a:ext cx="1371600" cy="54864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97280" y="1737360"/>
            <a:ext cx="9966960" cy="320040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spcAft>
                <a:spcPts val="1600"/>
              </a:spcAft>
              <a:defRPr sz="4000" b="1">
                <a:solidFill>
                  <a:srgbClr val="1E1B4B"/>
                </a:solidFill>
                <a:latin typeface="Segoe UI"/>
              </a:defRPr>
            </a:pPr>
            <a:r>
              <a:t>Thank You</a:t>
            </a:r>
          </a:p>
          <a:p>
            <a:pPr>
              <a:spcAft>
                <a:spcPts val="2800"/>
              </a:spcAft>
              <a:defRPr sz="2200">
                <a:solidFill>
                  <a:srgbClr val="1F2937"/>
                </a:solidFill>
                <a:latin typeface="Segoe UI"/>
              </a:defRPr>
            </a:pPr>
            <a:r>
              <a:t>Questions? Comments? Concerns?</a:t>
            </a:r>
          </a:p>
          <a:p>
            <a:pPr>
              <a:defRPr sz="1400">
                <a:solidFill>
                  <a:srgbClr val="6B7280"/>
                </a:solidFill>
                <a:latin typeface="Segoe UI"/>
              </a:defRPr>
            </a:pPr>
            <a:r>
              <a:t>Monarch Wadia   ·   monarchwadia.com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Workshop Series Learning Outcomes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4 /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530352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1. Treat LLMs as Infrastructure</a:t>
            </a:r>
            <a:r>
              <a:rPr sz="1550">
                <a:solidFill>
                  <a:srgbClr val="1F2937"/>
                </a:solidFill>
                <a:latin typeface="Segoe UI"/>
              </a:rPr>
              <a:t>: View models as stateless HTTP microservices.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2. Build from First Principles</a:t>
            </a:r>
            <a:r>
              <a:rPr sz="1550">
                <a:solidFill>
                  <a:srgbClr val="1F2937"/>
                </a:solidFill>
                <a:latin typeface="Segoe UI"/>
              </a:rPr>
              <a:t>: Connect the Model, the Harness, and Tools.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3. Control Developer Agent Tools</a:t>
            </a:r>
            <a:r>
              <a:rPr sz="1550">
                <a:solidFill>
                  <a:srgbClr val="1F2937"/>
                </a:solidFill>
                <a:latin typeface="Segoe UI"/>
              </a:rPr>
              <a:t>: Diagnose and optimize coding tools (Cursor, Claude Code) through prompt and context mechanics.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4. Prevent Production Failures</a:t>
            </a:r>
            <a:r>
              <a:rPr sz="1550">
                <a:solidFill>
                  <a:srgbClr val="1F2937"/>
                </a:solidFill>
                <a:latin typeface="Segoe UI"/>
              </a:rPr>
              <a:t>: Design defenses against hallucinations, format drift, and token limits.</a:t>
            </a:r>
          </a:p>
        </p:txBody>
      </p:sp>
      <p:pic>
        <p:nvPicPr>
          <p:cNvPr id="7" name="Picture 6" descr="ch00-02-the-sleeping-tit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1508760"/>
            <a:ext cx="4846320" cy="264344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Session 1 Learning Outcomes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5 /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530352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1. Master the Single Call</a:t>
            </a:r>
            <a:r>
              <a:rPr sz="1550">
                <a:solidFill>
                  <a:srgbClr val="1F2937"/>
                </a:solidFill>
                <a:latin typeface="Segoe UI"/>
              </a:rPr>
              <a:t>: Send structured HTTP requests and parse metadata.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2. Manage Memory in Code</a:t>
            </a:r>
            <a:r>
              <a:rPr sz="1550">
                <a:solidFill>
                  <a:srgbClr val="1F2937"/>
                </a:solidFill>
                <a:latin typeface="Segoe UI"/>
              </a:rPr>
              <a:t>: Store conversation state in application memory arrays.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3. Apply Single-Call Tasks</a:t>
            </a:r>
            <a:r>
              <a:rPr sz="1550">
                <a:solidFill>
                  <a:srgbClr val="1F2937"/>
                </a:solidFill>
                <a:latin typeface="Segoe UI"/>
              </a:rPr>
              <a:t>: Transform, classify, extract, summarize, evaluate, and expand data.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4. Separate Control Planes</a:t>
            </a:r>
            <a:r>
              <a:rPr sz="1550">
                <a:solidFill>
                  <a:srgbClr val="1F2937"/>
                </a:solidFill>
                <a:latin typeface="Segoe UI"/>
              </a:rPr>
              <a:t>: Author modular system prompts with explicit contracts.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5. Handle Failure Modes</a:t>
            </a:r>
            <a:r>
              <a:rPr sz="1550">
                <a:solidFill>
                  <a:srgbClr val="1F2937"/>
                </a:solidFill>
                <a:latin typeface="Segoe UI"/>
              </a:rPr>
              <a:t>: Prevent hallucinations, format drift, truncation, and variance.</a:t>
            </a:r>
          </a:p>
        </p:txBody>
      </p:sp>
      <p:pic>
        <p:nvPicPr>
          <p:cNvPr id="7" name="Picture 6" descr="ch03-03-the-api-roundtri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1508760"/>
            <a:ext cx="4846320" cy="264344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097280" y="1828800"/>
            <a:ext cx="1371600" cy="54864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97280" y="2103120"/>
            <a:ext cx="9966960" cy="320040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spcAft>
                <a:spcPts val="1000"/>
              </a:spcAft>
              <a:defRPr sz="1400" b="1">
                <a:solidFill>
                  <a:srgbClr val="D97706"/>
                </a:solidFill>
                <a:latin typeface="Segoe UI"/>
              </a:defRPr>
            </a:pPr>
            <a:r>
              <a:t>SECTION 2</a:t>
            </a:r>
          </a:p>
          <a:p>
            <a:pPr>
              <a:spcAft>
                <a:spcPts val="1400"/>
              </a:spcAft>
              <a:defRPr sz="3600" b="1">
                <a:solidFill>
                  <a:srgbClr val="1E1B4B"/>
                </a:solidFill>
                <a:latin typeface="Segoe UI"/>
              </a:defRPr>
            </a:pPr>
            <a:r>
              <a:t>The Model &amp; The Single Call</a:t>
            </a:r>
          </a:p>
          <a:p>
            <a:pPr>
              <a:defRPr sz="2000">
                <a:solidFill>
                  <a:srgbClr val="1F2937"/>
                </a:solidFill>
                <a:latin typeface="Segoe UI"/>
              </a:defRPr>
            </a:pPr>
            <a:r>
              <a:t>Core Architecture, Primitives, and Production Gotchas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6 / 37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The Engineering Mental Model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7 /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530352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Standard Infrastructure</a:t>
            </a:r>
            <a:r>
              <a:rPr sz="1550">
                <a:solidFill>
                  <a:srgbClr val="1F2937"/>
                </a:solidFill>
                <a:latin typeface="Segoe UI"/>
              </a:rPr>
              <a:t>: An LLM is a standard backend component. Treat it like a database, cache, or web service.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Deterministic Integration</a:t>
            </a:r>
            <a:r>
              <a:rPr sz="1550">
                <a:solidFill>
                  <a:srgbClr val="1F2937"/>
                </a:solidFill>
                <a:latin typeface="Segoe UI"/>
              </a:rPr>
              <a:t>: Your application code controls data flow, authorization, and error handling.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Multiple Architecture Patterns</a:t>
            </a:r>
            <a:r>
              <a:rPr sz="1550">
                <a:solidFill>
                  <a:srgbClr val="1F2937"/>
                </a:solidFill>
                <a:latin typeface="Segoe UI"/>
              </a:rPr>
              <a:t>: Agents are only one architecture pattern. LLMs also classify, extract, and convert data.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Existing Skills Apply</a:t>
            </a:r>
            <a:r>
              <a:rPr sz="1550">
                <a:solidFill>
                  <a:srgbClr val="1F2937"/>
                </a:solidFill>
                <a:latin typeface="Segoe UI"/>
              </a:rPr>
              <a:t>: Standard software engineering principles ensure reliability, security, and performance.</a:t>
            </a:r>
          </a:p>
        </p:txBody>
      </p:sp>
      <p:pic>
        <p:nvPicPr>
          <p:cNvPr id="7" name="Picture 6" descr="ch00-01-the-working-shif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1508760"/>
            <a:ext cx="4846320" cy="264344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The Three System Components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8 /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530352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Standard System Terminology</a:t>
            </a:r>
            <a:r>
              <a:rPr sz="1550">
                <a:solidFill>
                  <a:srgbClr val="1F2937"/>
                </a:solidFill>
                <a:latin typeface="Segoe UI"/>
              </a:rPr>
              <a:t>: You do not need data science training. Use standard software engineering concepts.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The Three Core Components</a:t>
            </a:r>
            <a:r>
              <a:rPr sz="1550">
                <a:solidFill>
                  <a:srgbClr val="1F2937"/>
                </a:solidFill>
                <a:latin typeface="Segoe UI"/>
              </a:rPr>
              <a:t>: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The Model</a:t>
            </a:r>
            <a:r>
              <a:rPr sz="1400">
                <a:solidFill>
                  <a:srgbClr val="1F2937"/>
                </a:solidFill>
                <a:latin typeface="Segoe UI"/>
              </a:rPr>
              <a:t>: A remote HTTP service that predicts next tokens.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The Harness</a:t>
            </a:r>
            <a:r>
              <a:rPr sz="1400">
                <a:solidFill>
                  <a:srgbClr val="1F2937"/>
                </a:solidFill>
                <a:latin typeface="Segoe UI"/>
              </a:rPr>
              <a:t>: Your application code that manages state, flow, and logic.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Tools</a:t>
            </a:r>
            <a:r>
              <a:rPr sz="1400">
                <a:solidFill>
                  <a:srgbClr val="1F2937"/>
                </a:solidFill>
                <a:latin typeface="Segoe UI"/>
              </a:rPr>
              <a:t>: Integrations that connect the model to databases and APIs.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Clear Separation of Concerns</a:t>
            </a:r>
            <a:r>
              <a:rPr sz="1550">
                <a:solidFill>
                  <a:srgbClr val="1F2937"/>
                </a:solidFill>
                <a:latin typeface="Segoe UI"/>
              </a:rPr>
              <a:t>: Keep business logic in the harness, not in model weights.</a:t>
            </a:r>
          </a:p>
        </p:txBody>
      </p:sp>
      <p:pic>
        <p:nvPicPr>
          <p:cNvPr id="7" name="Picture 6" descr="ch01-01-the-three-primitiv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1508760"/>
            <a:ext cx="4846320" cy="264344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The Agent Loop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9 /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530352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Four-Step Execution Loop</a:t>
            </a:r>
            <a:r>
              <a:rPr sz="1550">
                <a:solidFill>
                  <a:srgbClr val="1F2937"/>
                </a:solidFill>
                <a:latin typeface="Segoe UI"/>
              </a:rPr>
              <a:t>: An agent is software that runs a four-step loop: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1. Send Request</a:t>
            </a:r>
            <a:r>
              <a:rPr sz="1400">
                <a:solidFill>
                  <a:srgbClr val="1F2937"/>
                </a:solidFill>
                <a:latin typeface="Segoe UI"/>
              </a:rPr>
              <a:t>: Send the prompt and history array over HTTP.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2. Receive Output</a:t>
            </a:r>
            <a:r>
              <a:rPr sz="1400">
                <a:solidFill>
                  <a:srgbClr val="1F2937"/>
                </a:solidFill>
                <a:latin typeface="Segoe UI"/>
              </a:rPr>
              <a:t>: Read generated text and tool requests from the response.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3. Execute Tools</a:t>
            </a:r>
            <a:r>
              <a:rPr sz="1400">
                <a:solidFill>
                  <a:srgbClr val="1F2937"/>
                </a:solidFill>
                <a:latin typeface="Segoe UI"/>
              </a:rPr>
              <a:t>: Run local database queries or API calls.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4. Update History</a:t>
            </a:r>
            <a:r>
              <a:rPr sz="1400">
                <a:solidFill>
                  <a:srgbClr val="1F2937"/>
                </a:solidFill>
                <a:latin typeface="Segoe UI"/>
              </a:rPr>
              <a:t>: Append inputs, outputs, and tool results to the history array.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The Single Call Foundation</a:t>
            </a:r>
            <a:r>
              <a:rPr sz="1550">
                <a:solidFill>
                  <a:srgbClr val="1F2937"/>
                </a:solidFill>
                <a:latin typeface="Segoe UI"/>
              </a:rPr>
              <a:t>: Start with single API calls before you build loops.</a:t>
            </a:r>
          </a:p>
        </p:txBody>
      </p:sp>
      <p:pic>
        <p:nvPicPr>
          <p:cNvPr id="7" name="Picture 6" descr="ch02-01-the-agent-lo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1508760"/>
            <a:ext cx="4846320" cy="264344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